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10.xml" ContentType="application/vnd.openxmlformats-officedocument.presentationml.slide+xml"/>
  <Override PartName="/ppt/notesSlides/notesSlide180.xml" ContentType="application/vnd.openxmlformats-officedocument.presentationml.notesSlide+xml"/>
  <Override PartName="/ppt/slideLayouts/slideLayout8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2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3"/>
  </p:notesMasterIdLst>
  <p:sldIdLst>
    <p:sldId id="605" r:id="rId5"/>
    <p:sldId id="268" r:id="rId6"/>
    <p:sldId id="265" r:id="rId7"/>
    <p:sldId id="343" r:id="rId8"/>
    <p:sldId id="269" r:id="rId9"/>
    <p:sldId id="619" r:id="rId10"/>
    <p:sldId id="600" r:id="rId11"/>
    <p:sldId id="4104" r:id="rId12"/>
    <p:sldId id="636" r:id="rId13"/>
    <p:sldId id="638" r:id="rId14"/>
    <p:sldId id="323" r:id="rId15"/>
    <p:sldId id="601" r:id="rId16"/>
    <p:sldId id="4102" r:id="rId17"/>
    <p:sldId id="602" r:id="rId18"/>
    <p:sldId id="331" r:id="rId19"/>
    <p:sldId id="607" r:id="rId20"/>
    <p:sldId id="608" r:id="rId21"/>
    <p:sldId id="609" r:id="rId22"/>
    <p:sldId id="326" r:id="rId23"/>
    <p:sldId id="4105" r:id="rId24"/>
    <p:sldId id="604" r:id="rId25"/>
    <p:sldId id="330" r:id="rId26"/>
    <p:sldId id="610" r:id="rId27"/>
    <p:sldId id="613" r:id="rId28"/>
    <p:sldId id="614" r:id="rId29"/>
    <p:sldId id="606" r:id="rId30"/>
    <p:sldId id="611" r:id="rId31"/>
    <p:sldId id="612" r:id="rId32"/>
    <p:sldId id="620" r:id="rId33"/>
    <p:sldId id="334" r:id="rId34"/>
    <p:sldId id="616" r:id="rId35"/>
    <p:sldId id="615" r:id="rId36"/>
    <p:sldId id="617" r:id="rId37"/>
    <p:sldId id="341" r:id="rId38"/>
    <p:sldId id="633" r:id="rId39"/>
    <p:sldId id="4103" r:id="rId40"/>
    <p:sldId id="634" r:id="rId41"/>
    <p:sldId id="568" r:id="rId42"/>
    <p:sldId id="340" r:id="rId43"/>
    <p:sldId id="585" r:id="rId44"/>
    <p:sldId id="627" r:id="rId45"/>
    <p:sldId id="623" r:id="rId46"/>
    <p:sldId id="628" r:id="rId47"/>
    <p:sldId id="626" r:id="rId48"/>
    <p:sldId id="629" r:id="rId49"/>
    <p:sldId id="630" r:id="rId50"/>
    <p:sldId id="625" r:id="rId51"/>
    <p:sldId id="631" r:id="rId52"/>
    <p:sldId id="624" r:id="rId53"/>
    <p:sldId id="632" r:id="rId54"/>
    <p:sldId id="640" r:id="rId55"/>
    <p:sldId id="641" r:id="rId56"/>
    <p:sldId id="642" r:id="rId57"/>
    <p:sldId id="643" r:id="rId58"/>
    <p:sldId id="644" r:id="rId59"/>
    <p:sldId id="302" r:id="rId60"/>
    <p:sldId id="639" r:id="rId61"/>
    <p:sldId id="591" r:id="rId6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904393E0-DAC9-43A6-9684-8794F4887E36}">
          <p14:sldIdLst>
            <p14:sldId id="605"/>
            <p14:sldId id="268"/>
          </p14:sldIdLst>
        </p14:section>
        <p14:section name="Step 1 - Why Does Data Quality Matter" id="{BAD6E37F-F176-4E20-B6D4-305EBBDBB398}">
          <p14:sldIdLst>
            <p14:sldId id="265"/>
            <p14:sldId id="343"/>
            <p14:sldId id="269"/>
            <p14:sldId id="619"/>
            <p14:sldId id="600"/>
            <p14:sldId id="4104"/>
            <p14:sldId id="636"/>
            <p14:sldId id="638"/>
          </p14:sldIdLst>
        </p14:section>
        <p14:section name="Step 2 - Fit For Purpose" id="{2ADC62BA-507C-4A24-806F-8DAFE598E786}">
          <p14:sldIdLst>
            <p14:sldId id="323"/>
            <p14:sldId id="601"/>
            <p14:sldId id="4102"/>
            <p14:sldId id="602"/>
          </p14:sldIdLst>
        </p14:section>
        <p14:section name="Step 3 - Trust in Data" id="{46334538-8466-4BF8-B2C3-9768D1E3F5BB}">
          <p14:sldIdLst>
            <p14:sldId id="331"/>
            <p14:sldId id="607"/>
            <p14:sldId id="608"/>
            <p14:sldId id="609"/>
          </p14:sldIdLst>
        </p14:section>
        <p14:section name="Step 4 - Dimensions of Data Quality" id="{3D63FC2B-3A8E-404B-ADB7-5300DE85CF98}">
          <p14:sldIdLst>
            <p14:sldId id="326"/>
            <p14:sldId id="4105"/>
            <p14:sldId id="604"/>
          </p14:sldIdLst>
        </p14:section>
        <p14:section name="Step 5 - Sources of Error" id="{260C35D4-5B01-476F-B8ED-1CC3D5B9B477}">
          <p14:sldIdLst>
            <p14:sldId id="330"/>
            <p14:sldId id="610"/>
            <p14:sldId id="613"/>
            <p14:sldId id="614"/>
            <p14:sldId id="606"/>
            <p14:sldId id="611"/>
            <p14:sldId id="612"/>
            <p14:sldId id="620"/>
          </p14:sldIdLst>
        </p14:section>
        <p14:section name="Step 6 - Critical Fields" id="{2FAC358C-8DC5-43F7-8761-09CC62D69142}">
          <p14:sldIdLst>
            <p14:sldId id="334"/>
            <p14:sldId id="616"/>
            <p14:sldId id="615"/>
            <p14:sldId id="617"/>
          </p14:sldIdLst>
        </p14:section>
        <p14:section name="Step 7 - Monitoring" id="{D18BDE54-D29B-4A77-8563-AC09072F4A18}">
          <p14:sldIdLst>
            <p14:sldId id="341"/>
            <p14:sldId id="633"/>
            <p14:sldId id="4103"/>
            <p14:sldId id="634"/>
            <p14:sldId id="568"/>
          </p14:sldIdLst>
        </p14:section>
        <p14:section name="Step 8 - Data Quality Assessment" id="{0A5C0CB4-D286-47F4-8E63-F292308F5642}">
          <p14:sldIdLst>
            <p14:sldId id="340"/>
            <p14:sldId id="585"/>
            <p14:sldId id="627"/>
            <p14:sldId id="623"/>
            <p14:sldId id="628"/>
            <p14:sldId id="626"/>
            <p14:sldId id="629"/>
            <p14:sldId id="630"/>
            <p14:sldId id="625"/>
            <p14:sldId id="631"/>
            <p14:sldId id="624"/>
            <p14:sldId id="632"/>
          </p14:sldIdLst>
        </p14:section>
        <p14:section name="Case Study" id="{3813B266-91EF-4B66-A368-D181AF124939}">
          <p14:sldIdLst>
            <p14:sldId id="640"/>
            <p14:sldId id="641"/>
            <p14:sldId id="642"/>
            <p14:sldId id="643"/>
          </p14:sldIdLst>
        </p14:section>
        <p14:section name="Conclusion" id="{62BA89CA-B226-4508-9A2C-35692EBA6131}">
          <p14:sldIdLst>
            <p14:sldId id="644"/>
            <p14:sldId id="302"/>
            <p14:sldId id="639"/>
            <p14:sldId id="5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5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71BF44"/>
    <a:srgbClr val="72BE44"/>
    <a:srgbClr val="FFFFFF"/>
    <a:srgbClr val="595959"/>
    <a:srgbClr val="37273E"/>
    <a:srgbClr val="88CE65"/>
    <a:srgbClr val="45304C"/>
    <a:srgbClr val="FFC839"/>
    <a:srgbClr val="49B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A1B10F-3E8F-45C5-A564-4880D0A83A18}" v="64" dt="2024-03-01T15:26:15.335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108" d="100"/>
          <a:sy n="108" d="100"/>
        </p:scale>
        <p:origin x="714" y="120"/>
      </p:cViewPr>
      <p:guideLst>
        <p:guide orient="horz" pos="2160"/>
        <p:guide pos="55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A7974E-78A8-6C24-B101-3F02691241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BD20F-6D9E-AE9B-7D7A-C9C31B054BA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F5B8D4-CAF8-4551-9094-2A4D83F6F700}" type="datetimeFigureOut">
              <a:rPr lang="en-US"/>
              <a:pPr>
                <a:defRPr/>
              </a:pPr>
              <a:t>4/9/2024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4AA8EC8-780B-C208-C9EF-D806DEEA17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163C47-7155-3AB3-8150-49D1AD05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CCBFF-ADBD-9CAF-CDC9-68C5342144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2C486-F5BB-296D-B652-697ACD853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838C995-6D98-4826-9EE1-70115F8F5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A7974E-78A8-6C24-B101-3F02691241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BD20F-6D9E-AE9B-7D7A-C9C31B054BA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F5B8D4-CAF8-4551-9094-2A4D83F6F700}" type="datetimeFigureOut">
              <a:rPr lang="en-US"/>
              <a:pPr>
                <a:defRPr/>
              </a:pPr>
              <a:t>3/1/2024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4AA8EC8-780B-C208-C9EF-D806DEEA17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163C47-7155-3AB3-8150-49D1AD05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CCBFF-ADBD-9CAF-CDC9-68C5342144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2C486-F5BB-296D-B652-697ACD853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838C995-6D98-4826-9EE1-70115F8F5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Consumers are often Data Producers too, and often the most important consumer of the data is by the person who produces it. How do I as a data Steward find this out? What about in reverse?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28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9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51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15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Trust is earned over time and lost in an instant. Taking the time to constantly rebuild trust is damaging.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20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436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7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sixth dimension, Accuracy! How accurate is the data to the real life phenomena. However, we leave that our here, since as a region that is less relevant, we can’t exactly go out and scan our real life assets to even compare.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4333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sixth dimension, Accuracy! How accurate is the data to the real life phenomena. However, we leave that our here, since as a region that is less relevant, we can’t exactly go out and scan our real life assets to even compare.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43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62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2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ETL is an Extract Transform Load process, and is often how data moves from one location to another, or is combined with other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9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Imagine reading a profile of a famous person in the newspaper, you might learn a bit about them, or what they do, based on someone examining them a bit. The data structure, content, rules, relationships including: data types, field lengths, cardinality of columns, granularity, value sets, format patterns, content patterns, implied rules, cross-column and cross-file relationships and their cardinality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16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210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47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4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7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example</a:t>
            </a:r>
          </a:p>
          <a:p>
            <a:r>
              <a:rPr lang="en-US" b="1" dirty="0"/>
              <a:t>They need these fields entered correctly, if it’s wrong it costs them time to fix the anomalies on submissions</a:t>
            </a:r>
          </a:p>
          <a:p>
            <a:r>
              <a:rPr lang="en-US" b="1" dirty="0"/>
              <a:t>But, as long as less than 5% of entries have an anomaly, they can fix everything without getting overwhelmed</a:t>
            </a:r>
          </a:p>
          <a:p>
            <a:r>
              <a:rPr lang="en-US" b="1" dirty="0"/>
              <a:t>So 95% is fine! What is FINE for your team</a:t>
            </a:r>
          </a:p>
          <a:p>
            <a:r>
              <a:rPr lang="en-US" b="1" dirty="0"/>
              <a:t>Goals change, deadlines change </a:t>
            </a:r>
            <a:r>
              <a:rPr lang="en-US" b="1" dirty="0" err="1"/>
              <a:t>reass</a:t>
            </a:r>
            <a:r>
              <a:rPr lang="en-US" b="1" dirty="0"/>
              <a:t> what is fine if the world moves</a:t>
            </a:r>
          </a:p>
          <a:p>
            <a:endParaRPr lang="en-US" dirty="0"/>
          </a:p>
          <a:p>
            <a:r>
              <a:rPr lang="en-US" dirty="0"/>
              <a:t>50 development submissions are entered each month, with a 30 day turnaround time. </a:t>
            </a:r>
          </a:p>
          <a:p>
            <a:r>
              <a:rPr lang="en-US" b="1" dirty="0"/>
              <a:t>If 48 of them are anomaly free, planning will have time to complete the anomaly free submissions, and fix the 2 problem submissions, and meet their targets</a:t>
            </a:r>
          </a:p>
          <a:p>
            <a:r>
              <a:rPr lang="en-US" b="1" dirty="0"/>
              <a:t>However, 3 or more will cause delays, and miss their targets. </a:t>
            </a:r>
          </a:p>
          <a:p>
            <a:r>
              <a:rPr lang="en-US" b="1" dirty="0"/>
              <a:t>Target is 95%, anything higher is great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4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5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8613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the consequences of bad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73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64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RIGHT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86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69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748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29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359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73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99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in the new page not spreadsheet.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7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09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about the concept of a thermometer, did temperature still exist before thermometers? Sure, people said it was hot or cold, but did they have an absolute scale, and comparison?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3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84A43560-9B53-A2E9-1196-655682AFFF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2C2497-2442-5240-6ADF-026260EC0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Here are some resources – you may want to make note of these eDocs numbers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/>
              <a:t>The first is the Data Quality Assessment Procedure (9 page document)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/>
              <a:t>The second is the Data Quality Assessment Manual – quite an extensive document, much more detailed – contains reference material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endParaRPr lang="en-US"/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/>
              <a:t>PUT LINK TO COURSE SURVEY IN CHAT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7E5EB421-F097-E8FB-6013-5BDDBC4DA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C7DBB7-7819-4B41-AD27-31A6D41F8176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 little about the CHS case study upcoming: doing data cleaning isn’t quick at all and is discouraging, takes time and isn’t fun or enjoyable work. Like removing water from a boat with a hole in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1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8C995-6D98-4826-9EE1-70115F8F5D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0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EF90D5D-1E1D-2BD2-D3CB-B6F0D5F53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C4C2-B2A7-CB56-F377-7CDD63899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Title: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Font: Tw Cen MT Condensed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/>
              <a:t>Font size: 60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DB5A00-70EA-0191-61DF-BF63B8F02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25717-EDDF-4367-BCC1-B9BBB056D87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9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FECA126-B38C-409B-C97F-A5E441CB3D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0B3C85A-E506-ADF1-F72C-957A23EE50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5437188"/>
            <a:ext cx="24431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96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CF903E-DE21-FF95-6704-35A4584C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843A-5B95-4DA5-B7F3-3F9A1089113D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07963D-95F1-912E-1254-43E2E0EC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83CFE7-BD18-C40C-330D-D94B45AE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BD8-B346-4B97-8EA5-FD2C31FFA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165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CF903E-DE21-FF95-6704-35A4584C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843A-5B95-4DA5-B7F3-3F9A1089113D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07963D-95F1-912E-1254-43E2E0EC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83CFE7-BD18-C40C-330D-D94B45AE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BD8-B346-4B97-8EA5-FD2C31FFA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1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1EFBBE-C514-F372-E7E4-A220D2ED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7EA3-324C-4F37-A24E-E4F541B0D84D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8EDFE0-1006-1A9F-FF15-C567E583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5043D1-4573-0476-A596-A40B62FC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D70C-81E3-48B3-8FC3-61F6382E3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56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1EFBBE-C514-F372-E7E4-A220D2ED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7EA3-324C-4F37-A24E-E4F541B0D84D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8EDFE0-1006-1A9F-FF15-C567E583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5043D1-4573-0476-A596-A40B62FC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D70C-81E3-48B3-8FC3-61F6382E3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5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BC69F-6B8B-339C-80F6-6F5EBCA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805E-3B83-433C-A650-E91262AE661D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FA977-14C3-D42F-EF07-B1E20CC2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8A43E-B76F-242A-E5E6-9A80D2E0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0C5D-D653-4B0F-8C47-A1F0D7174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303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BC69F-6B8B-339C-80F6-6F5EBCA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805E-3B83-433C-A650-E91262AE661D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FA977-14C3-D42F-EF07-B1E20CC2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8A43E-B76F-242A-E5E6-9A80D2E0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0C5D-D653-4B0F-8C47-A1F0D7174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3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6EB33-C3AC-A26B-526C-75F8F81C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8B4E-47EF-43A7-AB48-B9476692DF49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099F6-5D97-FC7A-67B9-EC39CBC9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50993-78AA-6266-10A3-674422B9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946D2-87D2-4465-BEA0-2C95FF9C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30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6EB33-C3AC-A26B-526C-75F8F81C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8B4E-47EF-43A7-AB48-B9476692DF49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099F6-5D97-FC7A-67B9-EC39CBC9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50993-78AA-6266-10A3-674422B9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946D2-87D2-4465-BEA0-2C95FF9C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3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1ACF7D-E237-1849-865C-2820DE6213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150" y="1025525"/>
            <a:ext cx="3657600" cy="199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Select the photo icon below to add your image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0648D30-C503-6C47-B339-A25DBAAFDE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41800" y="1025525"/>
            <a:ext cx="3657600" cy="199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Select the photo icon below to add your image</a:t>
            </a:r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A888118-247F-3F4A-A904-F03DFE56E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45450" y="1025525"/>
            <a:ext cx="3657600" cy="199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Select the photo icon below to add your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075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1ACF7D-E237-1849-865C-2820DE6213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150" y="1025525"/>
            <a:ext cx="3657600" cy="199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Select the photo icon below to add your image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0648D30-C503-6C47-B339-A25DBAAFDE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41800" y="1025525"/>
            <a:ext cx="3657600" cy="199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Select the photo icon below to add your image</a:t>
            </a:r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A888118-247F-3F4A-A904-F03DFE56E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45450" y="1025525"/>
            <a:ext cx="3657600" cy="199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Select the photo icon below to add your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07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826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8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FECA126-B38C-409B-C97F-A5E441CB3D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0B3C85A-E506-ADF1-F72C-957A23EE50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5437188"/>
            <a:ext cx="24431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96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91E7AB0-7A37-7ACD-0D52-588E6A7105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3813"/>
            <a:ext cx="1220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A033208-35F2-EFA1-D9F3-4379119262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5699125"/>
            <a:ext cx="20669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54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91E7AB0-7A37-7ACD-0D52-588E6A7105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3813"/>
            <a:ext cx="1220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A033208-35F2-EFA1-D9F3-4379119262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5699125"/>
            <a:ext cx="20669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5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ADE227A-4404-F1AB-2A3C-243456EC38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19672"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6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ADE227A-4404-F1AB-2A3C-243456EC38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19672"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Recording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6CB7F1B-8B86-C98C-5214-CFF38D4B90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03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Recording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6CB7F1B-8B86-C98C-5214-CFF38D4B90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0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10DEB4-5D21-6A91-93D6-760C60DC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41BC-28EB-4A6A-ABDC-05A7BAEEA67B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49364C-9511-CA87-D13D-134B1EE1A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954FB9-3097-579E-E964-96C74833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CDF6-7785-49CE-AE4B-0FB9240FD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43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10DEB4-5D21-6A91-93D6-760C60DC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41BC-28EB-4A6A-ABDC-05A7BAEEA67B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49364C-9511-CA87-D13D-134B1EE1A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954FB9-3097-579E-E964-96C74833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CDF6-7785-49CE-AE4B-0FB9240FD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4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BA2AC5-2CF7-9F20-4910-33238C62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76E7-30D0-4F70-86BE-1E4F8D8FB90E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F884B7-3E00-3055-FDA1-72A936EC4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83D4D2-2782-9240-0F4C-086E7E7D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DDAF-AE63-4160-BB40-834F6FF9A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7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BA2AC5-2CF7-9F20-4910-33238C62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76E7-30D0-4F70-86BE-1E4F8D8FB90E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F884B7-3E00-3055-FDA1-72A936EC4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83D4D2-2782-9240-0F4C-086E7E7D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DDAF-AE63-4160-BB40-834F6FF9A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F1291C-FA66-C502-3F44-045EEAE4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D0E2-9B28-4381-8373-F84A94B57ADC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2A8FD3-D6D8-362B-8E5A-1EEEB6FC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A0F5B9-0151-487C-0CC1-AFE959E5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DAEB1-715E-4447-949E-B8E3F4F7F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80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F1291C-FA66-C502-3F44-045EEAE4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D0E2-9B28-4381-8373-F84A94B57ADC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2A8FD3-D6D8-362B-8E5A-1EEEB6FC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A0F5B9-0151-487C-0CC1-AFE959E5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DAEB1-715E-4447-949E-B8E3F4F7F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8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Ba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6A57D3F-034C-2383-511A-56B8751916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r="1234" b="84602"/>
          <a:stretch>
            <a:fillRect/>
          </a:stretch>
        </p:blipFill>
        <p:spPr bwMode="auto">
          <a:xfrm>
            <a:off x="0" y="0"/>
            <a:ext cx="12192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2" y="45436"/>
            <a:ext cx="10515600" cy="649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8" y="1315258"/>
            <a:ext cx="10515600" cy="486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0BEDDC1-4ECA-5556-1CB9-EE8531511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A676-CE8F-4DAC-B739-80DC54F10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971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Ba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6A57D3F-034C-2383-511A-56B8751916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r="1234" b="84602"/>
          <a:stretch>
            <a:fillRect/>
          </a:stretch>
        </p:blipFill>
        <p:spPr bwMode="auto">
          <a:xfrm>
            <a:off x="0" y="0"/>
            <a:ext cx="12192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2" y="45436"/>
            <a:ext cx="10515600" cy="649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18" y="1315258"/>
            <a:ext cx="10515600" cy="486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0BEDDC1-4ECA-5556-1CB9-EE8531511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A676-CE8F-4DAC-B739-80DC54F10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534CA0-FE5F-39B3-8F39-4AB3BFA7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65C4-DB1A-4552-BFE1-42509E06D525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3EE4076-F813-2D09-55E3-DB29C2EA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D3B996-8CA3-47EB-1127-37A264E5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AF3D-8941-487D-ADB3-12ACB2514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1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534CA0-FE5F-39B3-8F39-4AB3BFA7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65C4-DB1A-4552-BFE1-42509E06D525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3EE4076-F813-2D09-55E3-DB29C2EA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D3B996-8CA3-47EB-1127-37A264E5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AF3D-8941-487D-ADB3-12ACB2514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1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B4BDAC4-F955-9027-91D5-3F2327BCC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3ED86F-8451-F0E5-5AB3-7F8E02382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99111-1729-A659-5E1A-031FFDBF8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3E223A-8BAF-4BC5-B9B2-95307563FF03}" type="datetimeFigureOut">
              <a:rPr lang="en-US" smtClean="0"/>
              <a:pPr>
                <a:defRPr/>
              </a:pPr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5128A-4460-01D4-47E4-8215537A6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05125-7888-45B9-404B-F039FDD7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A474DD-FF99-497F-B25B-D52BC0EB5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67" r:id="rId5"/>
    <p:sldLayoutId id="2147483668" r:id="rId6"/>
    <p:sldLayoutId id="2147483669" r:id="rId7"/>
    <p:sldLayoutId id="214748367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0" r:id="rId14"/>
    <p:sldLayoutId id="2147483681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w Cen MT Condensed" charset="0"/>
          <a:ea typeface="Tw Cen MT Condensed" charset="0"/>
          <a:cs typeface="Tw Cen MT Condensed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B4BDAC4-F955-9027-91D5-3F2327BCC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3ED86F-8451-F0E5-5AB3-7F8E02382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99111-1729-A659-5E1A-031FFDBF8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3E223A-8BAF-4BC5-B9B2-95307563FF03}" type="datetimeFigureOut">
              <a:rPr lang="en-US" smtClean="0"/>
              <a:pPr>
                <a:defRPr/>
              </a:pPr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5128A-4460-01D4-47E4-8215537A6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05125-7888-45B9-404B-F039FDD7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A474DD-FF99-497F-B25B-D52BC0EB5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67" r:id="rId5"/>
    <p:sldLayoutId id="2147483668" r:id="rId6"/>
    <p:sldLayoutId id="2147483669" r:id="rId7"/>
    <p:sldLayoutId id="214748367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0" r:id="rId14"/>
    <p:sldLayoutId id="2147483681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w Cen MT Condensed" charset="0"/>
          <a:ea typeface="Tw Cen MT Condensed" charset="0"/>
          <a:cs typeface="Tw Cen MT Condensed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 Condensed" panose="020B0606020104020203" pitchFamily="34" charset="0"/>
          <a:ea typeface="Tw Cen MT Condensed" panose="020B0606020104020203" pitchFamily="34" charset="0"/>
          <a:cs typeface="Tw Cen MT Condensed" panose="020B0606020104020203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4.png"/><Relationship Id="rId39" Type="http://schemas.openxmlformats.org/officeDocument/2006/relationships/image" Target="../media/image76.png"/><Relationship Id="rId21" Type="http://schemas.openxmlformats.org/officeDocument/2006/relationships/image" Target="../media/image60.svg"/><Relationship Id="rId34" Type="http://schemas.openxmlformats.org/officeDocument/2006/relationships/image" Target="../media/image71.svg"/><Relationship Id="rId42" Type="http://schemas.openxmlformats.org/officeDocument/2006/relationships/image" Target="../media/image79.sv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6.png"/><Relationship Id="rId41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32" Type="http://schemas.openxmlformats.org/officeDocument/2006/relationships/image" Target="../media/image69.svg"/><Relationship Id="rId37" Type="http://schemas.openxmlformats.org/officeDocument/2006/relationships/image" Target="../media/image74.png"/><Relationship Id="rId40" Type="http://schemas.openxmlformats.org/officeDocument/2006/relationships/image" Target="../media/image77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png"/><Relationship Id="rId28" Type="http://schemas.openxmlformats.org/officeDocument/2006/relationships/image" Target="../media/image33.png"/><Relationship Id="rId36" Type="http://schemas.openxmlformats.org/officeDocument/2006/relationships/image" Target="../media/image73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31" Type="http://schemas.openxmlformats.org/officeDocument/2006/relationships/image" Target="../media/image68.png"/><Relationship Id="rId44" Type="http://schemas.openxmlformats.org/officeDocument/2006/relationships/image" Target="../media/image81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5.png"/><Relationship Id="rId30" Type="http://schemas.openxmlformats.org/officeDocument/2006/relationships/image" Target="../media/image67.svg"/><Relationship Id="rId35" Type="http://schemas.openxmlformats.org/officeDocument/2006/relationships/image" Target="../media/image72.png"/><Relationship Id="rId43" Type="http://schemas.openxmlformats.org/officeDocument/2006/relationships/image" Target="../media/image80.png"/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36.png"/><Relationship Id="rId33" Type="http://schemas.openxmlformats.org/officeDocument/2006/relationships/image" Target="../media/image70.png"/><Relationship Id="rId38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7.svg"/><Relationship Id="rId11" Type="http://schemas.openxmlformats.org/officeDocument/2006/relationships/image" Target="../media/image920.png"/><Relationship Id="rId5" Type="http://schemas.openxmlformats.org/officeDocument/2006/relationships/image" Target="../media/image860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0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4gj_RdtKC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hyperlink" Target="https://www.cio.com/article/254665/enterprise-software-mistakenly-valued-ind-house-strains-budget.html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3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10" Type="http://schemas.openxmlformats.org/officeDocument/2006/relationships/image" Target="../media/image127.svg"/><Relationship Id="rId4" Type="http://schemas.openxmlformats.org/officeDocument/2006/relationships/image" Target="../media/image139.svg"/><Relationship Id="rId9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mybi-chs.york.ca/Reports/powerbi/Public%20Health%20Reporting/DEOC/Data%20inventory%20and%20flow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hyperlink" Target="pcdocs://YORK/7648254/R" TargetMode="External"/><Relationship Id="rId5" Type="http://schemas.openxmlformats.org/officeDocument/2006/relationships/hyperlink" Target="pcdocs://YORK/8353186/R" TargetMode="External"/><Relationship Id="rId4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666FC97-9B78-2456-300F-F2CD6BA1C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690BA-D7F4-2544-AF80-3B1268F64A49}"/>
              </a:ext>
            </a:extLst>
          </p:cNvPr>
          <p:cNvSpPr txBox="1"/>
          <p:nvPr/>
        </p:nvSpPr>
        <p:spPr>
          <a:xfrm>
            <a:off x="7079996" y="3713205"/>
            <a:ext cx="432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w Cen MT Condensed" panose="020B0606020104020203" pitchFamily="34" charset="77"/>
              </a:rPr>
              <a:t>Introduction to Data 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762CB-0C22-FC06-8114-9899540AC897}"/>
              </a:ext>
            </a:extLst>
          </p:cNvPr>
          <p:cNvSpPr txBox="1"/>
          <p:nvPr/>
        </p:nvSpPr>
        <p:spPr>
          <a:xfrm>
            <a:off x="7079996" y="4221789"/>
            <a:ext cx="336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DA0022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DA51C-DD7C-7056-D35D-12B5DD586690}"/>
              </a:ext>
            </a:extLst>
          </p:cNvPr>
          <p:cNvSpPr txBox="1"/>
          <p:nvPr/>
        </p:nvSpPr>
        <p:spPr>
          <a:xfrm>
            <a:off x="7079995" y="4868120"/>
            <a:ext cx="4662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 Bob Parry – Data Quality and Access Specialist</a:t>
            </a:r>
            <a:b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Visualization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14777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440D61-F033-284C-66A9-D473D921738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584148" y="1813811"/>
            <a:ext cx="1549727" cy="684464"/>
          </a:xfrm>
          <a:prstGeom prst="line">
            <a:avLst/>
          </a:prstGeom>
          <a:ln>
            <a:solidFill>
              <a:srgbClr val="37273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9BB392-BEB7-09E3-BD49-ECBBFE4C3E63}"/>
              </a:ext>
            </a:extLst>
          </p:cNvPr>
          <p:cNvCxnSpPr>
            <a:cxnSpLocks/>
            <a:stCxn id="4" idx="3"/>
            <a:endCxn id="16" idx="1"/>
          </p:cNvCxnSpPr>
          <p:nvPr/>
        </p:nvCxnSpPr>
        <p:spPr>
          <a:xfrm>
            <a:off x="1806908" y="3712940"/>
            <a:ext cx="2326967" cy="7499"/>
          </a:xfrm>
          <a:prstGeom prst="line">
            <a:avLst/>
          </a:prstGeom>
          <a:ln>
            <a:solidFill>
              <a:srgbClr val="37273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7EB3D1-7C2D-A9FF-17FC-3E14A9C7CBD2}"/>
              </a:ext>
            </a:extLst>
          </p:cNvPr>
          <p:cNvCxnSpPr>
            <a:cxnSpLocks/>
          </p:cNvCxnSpPr>
          <p:nvPr/>
        </p:nvCxnSpPr>
        <p:spPr>
          <a:xfrm flipH="1">
            <a:off x="2542625" y="4878051"/>
            <a:ext cx="1669245" cy="777240"/>
          </a:xfrm>
          <a:prstGeom prst="line">
            <a:avLst/>
          </a:prstGeom>
          <a:ln>
            <a:solidFill>
              <a:srgbClr val="37273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05F14F-004B-3A87-2E7F-BF245DD7420B}"/>
              </a:ext>
            </a:extLst>
          </p:cNvPr>
          <p:cNvCxnSpPr>
            <a:cxnSpLocks/>
          </p:cNvCxnSpPr>
          <p:nvPr/>
        </p:nvCxnSpPr>
        <p:spPr>
          <a:xfrm flipH="1">
            <a:off x="8048299" y="1821998"/>
            <a:ext cx="1669245" cy="777240"/>
          </a:xfrm>
          <a:prstGeom prst="line">
            <a:avLst/>
          </a:prstGeom>
          <a:ln>
            <a:solidFill>
              <a:srgbClr val="37273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E18FF21-DC87-D806-DFBB-F424775C4EDD}"/>
              </a:ext>
            </a:extLst>
          </p:cNvPr>
          <p:cNvCxnSpPr>
            <a:cxnSpLocks/>
          </p:cNvCxnSpPr>
          <p:nvPr/>
        </p:nvCxnSpPr>
        <p:spPr>
          <a:xfrm flipH="1" flipV="1">
            <a:off x="8052953" y="3738644"/>
            <a:ext cx="2446485" cy="8187"/>
          </a:xfrm>
          <a:prstGeom prst="line">
            <a:avLst/>
          </a:prstGeom>
          <a:ln>
            <a:solidFill>
              <a:srgbClr val="37273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4320DF-D54C-B14E-BB76-9F9624D1CDF8}"/>
              </a:ext>
            </a:extLst>
          </p:cNvPr>
          <p:cNvCxnSpPr>
            <a:cxnSpLocks/>
          </p:cNvCxnSpPr>
          <p:nvPr/>
        </p:nvCxnSpPr>
        <p:spPr>
          <a:xfrm>
            <a:off x="8006776" y="4886238"/>
            <a:ext cx="1669245" cy="777240"/>
          </a:xfrm>
          <a:prstGeom prst="line">
            <a:avLst/>
          </a:prstGeom>
          <a:ln>
            <a:solidFill>
              <a:srgbClr val="37273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D3C8FE8-48AC-8300-1FB8-BD22304787EF}"/>
              </a:ext>
            </a:extLst>
          </p:cNvPr>
          <p:cNvSpPr/>
          <p:nvPr/>
        </p:nvSpPr>
        <p:spPr>
          <a:xfrm>
            <a:off x="4133875" y="1497277"/>
            <a:ext cx="3924252" cy="4446324"/>
          </a:xfrm>
          <a:prstGeom prst="rect">
            <a:avLst/>
          </a:prstGeom>
          <a:solidFill>
            <a:schemeClr val="bg1"/>
          </a:solidFill>
          <a:ln>
            <a:solidFill>
              <a:srgbClr val="3727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220D9-D187-5AE3-4504-233A4EE1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Stewardship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49C0FF4-94CD-7376-FD1A-D4D37249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8" y="2935700"/>
            <a:ext cx="1554480" cy="155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9E581C-C06C-5BB9-D512-689C1B910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87012" y="4841907"/>
            <a:ext cx="1554480" cy="155448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104AB91-3CA3-BA31-776F-6B487FFF0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92" y="4834829"/>
            <a:ext cx="1554480" cy="155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79456-5485-238E-2922-681845F6D0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604091" y="1036571"/>
            <a:ext cx="1554480" cy="155448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5A7B236-CACD-9DAF-8CF7-7D812FADB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68" y="1036571"/>
            <a:ext cx="1554480" cy="155448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FB4B488-38F2-8E62-BB0F-BA5336514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4412" y="2936240"/>
            <a:ext cx="1554480" cy="1554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5E093-B628-337B-F3AC-3135503CF9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318760" y="1667898"/>
            <a:ext cx="1554480" cy="15544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604924-41D5-21D7-277A-06641919347C}"/>
              </a:ext>
            </a:extLst>
          </p:cNvPr>
          <p:cNvSpPr txBox="1"/>
          <p:nvPr/>
        </p:nvSpPr>
        <p:spPr>
          <a:xfrm>
            <a:off x="4305392" y="3668477"/>
            <a:ext cx="3778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person who ensures the fitness of purpose for the organization’s need</a:t>
            </a: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8C05C4-7618-70A5-A987-26DB6F8C1290}"/>
              </a:ext>
            </a:extLst>
          </p:cNvPr>
          <p:cNvSpPr txBox="1"/>
          <p:nvPr/>
        </p:nvSpPr>
        <p:spPr>
          <a:xfrm>
            <a:off x="5218048" y="3186322"/>
            <a:ext cx="175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45304C"/>
                </a:solidFill>
                <a:latin typeface="Tw Cen MT Condensed" panose="020B0606020104020203" pitchFamily="34" charset="77"/>
              </a:rPr>
              <a:t>Data Steward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9C12F3-7D96-7C1F-0A34-B6DD5E37F624}"/>
              </a:ext>
            </a:extLst>
          </p:cNvPr>
          <p:cNvSpPr txBox="1"/>
          <p:nvPr/>
        </p:nvSpPr>
        <p:spPr>
          <a:xfrm>
            <a:off x="4305391" y="4148951"/>
            <a:ext cx="3778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Empowerment from management, active communication with data consumers</a:t>
            </a: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E8827-57BB-9B27-B722-44309B8370F4}"/>
              </a:ext>
            </a:extLst>
          </p:cNvPr>
          <p:cNvSpPr txBox="1"/>
          <p:nvPr/>
        </p:nvSpPr>
        <p:spPr>
          <a:xfrm>
            <a:off x="4305390" y="4626257"/>
            <a:ext cx="3778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Metadata capture and maintenance, conversations with data producers and users, documentation of issues, quality improvement strategies, quality monitoring</a:t>
            </a:r>
            <a:endParaRPr lang="en-US" sz="16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2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2 – Fit For Purpose</a:t>
            </a:r>
          </a:p>
        </p:txBody>
      </p:sp>
    </p:spTree>
    <p:extLst>
      <p:ext uri="{BB962C8B-B14F-4D97-AF65-F5344CB8AC3E}">
        <p14:creationId xmlns:p14="http://schemas.microsoft.com/office/powerpoint/2010/main" val="139725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Quality should be Fit for it’s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FF8F6-6A61-C09B-77C6-484035E6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6589222" cy="11688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Who should determine the data quality level required? Data Creators, Data Consumers, someone else?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3EE8A2-2B07-ADCA-FECE-28166297FD11}"/>
              </a:ext>
            </a:extLst>
          </p:cNvPr>
          <p:cNvSpPr txBox="1">
            <a:spLocks/>
          </p:cNvSpPr>
          <p:nvPr/>
        </p:nvSpPr>
        <p:spPr bwMode="auto">
          <a:xfrm>
            <a:off x="284018" y="2702098"/>
            <a:ext cx="6223462" cy="415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/>
                <a:cs typeface="Arial"/>
              </a:rPr>
              <a:t>Data Consumers! </a:t>
            </a:r>
            <a:r>
              <a:rPr lang="en-US" dirty="0">
                <a:latin typeface="Arial"/>
                <a:cs typeface="Arial"/>
              </a:rPr>
              <a:t>Data Quality is defined at the point the data is used</a:t>
            </a:r>
          </a:p>
          <a:p>
            <a:r>
              <a:rPr lang="en-US" dirty="0"/>
              <a:t>Keep in mind:</a:t>
            </a:r>
          </a:p>
          <a:p>
            <a:pPr lvl="1"/>
            <a:r>
              <a:rPr lang="en-US" dirty="0"/>
              <a:t>Who are the data users?</a:t>
            </a:r>
          </a:p>
          <a:p>
            <a:pPr lvl="1"/>
            <a:r>
              <a:rPr lang="en-US" dirty="0"/>
              <a:t>What are their use cases?</a:t>
            </a:r>
          </a:p>
          <a:p>
            <a:pPr lvl="1"/>
            <a:r>
              <a:rPr lang="en-US" dirty="0"/>
              <a:t>Are there reports, dashboards, products or systems relying on this data?</a:t>
            </a:r>
          </a:p>
          <a:p>
            <a:pPr lvl="1"/>
            <a:r>
              <a:rPr lang="en-US" dirty="0"/>
              <a:t>What are the consequences of poor-quality data?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pic>
        <p:nvPicPr>
          <p:cNvPr id="8" name="Picture 7" descr="Close-up of hands raised in classroom">
            <a:extLst>
              <a:ext uri="{FF2B5EF4-FFF2-40B4-BE49-F238E27FC236}">
                <a16:creationId xmlns:a16="http://schemas.microsoft.com/office/drawing/2014/main" id="{DBBD3DFC-0789-1840-1F74-CA7D69955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4" t="734" r="37359" b="-734"/>
          <a:stretch/>
        </p:blipFill>
        <p:spPr>
          <a:xfrm>
            <a:off x="6873240" y="670560"/>
            <a:ext cx="531876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19BA-14C3-A6FE-B989-9D87FE15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Winter Road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83A0E-8C79-D2CB-50E1-A6A85A300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7925" y="1170115"/>
            <a:ext cx="6755907" cy="5390342"/>
          </a:xfrm>
        </p:spPr>
        <p:txBody>
          <a:bodyPr/>
          <a:lstStyle/>
          <a:p>
            <a:r>
              <a:rPr lang="en-US"/>
              <a:t>Public Works maintains a layer indicating salted roads, with details on timing and salt quantity</a:t>
            </a:r>
          </a:p>
          <a:p>
            <a:r>
              <a:rPr lang="en-US"/>
              <a:t>Public Works use this data for operational monitoring and planning out future road salting</a:t>
            </a:r>
          </a:p>
          <a:p>
            <a:r>
              <a:rPr lang="en-US"/>
              <a:t>Legal also utilizes this data for insurance purposes, as evidence of the Region's compliance with safety requirements</a:t>
            </a:r>
          </a:p>
          <a:p>
            <a:r>
              <a:rPr lang="en-US"/>
              <a:t>Who should determine the quality of this data?</a:t>
            </a:r>
          </a:p>
          <a:p>
            <a:pPr lvl="1"/>
            <a:r>
              <a:rPr lang="en-US" b="1"/>
              <a:t>Both groups!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0F5AB-47E1-D418-3D8A-98A48334E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1" t="-192" r="40389" b="192"/>
          <a:stretch/>
        </p:blipFill>
        <p:spPr>
          <a:xfrm>
            <a:off x="1" y="667285"/>
            <a:ext cx="5024760" cy="619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816C9-62B4-BD4F-AA8B-882CFC68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4" y="168456"/>
            <a:ext cx="10515600" cy="531058"/>
          </a:xfrm>
        </p:spPr>
        <p:txBody>
          <a:bodyPr/>
          <a:lstStyle/>
          <a:p>
            <a:r>
              <a:rPr lang="en-US"/>
              <a:t>Data as a Flow – Employment Survey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CFFCBF-8F71-210C-0277-7D07B0D032C8}"/>
              </a:ext>
            </a:extLst>
          </p:cNvPr>
          <p:cNvSpPr/>
          <p:nvPr/>
        </p:nvSpPr>
        <p:spPr>
          <a:xfrm>
            <a:off x="0" y="5827226"/>
            <a:ext cx="12192000" cy="1030774"/>
          </a:xfrm>
          <a:prstGeom prst="rect">
            <a:avLst/>
          </a:prstGeom>
          <a:solidFill>
            <a:srgbClr val="72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2DD2D91-3B7C-6036-D536-9C56A3DEA250}"/>
              </a:ext>
            </a:extLst>
          </p:cNvPr>
          <p:cNvGrpSpPr/>
          <p:nvPr/>
        </p:nvGrpSpPr>
        <p:grpSpPr>
          <a:xfrm>
            <a:off x="297507" y="1451805"/>
            <a:ext cx="2243879" cy="5193885"/>
            <a:chOff x="297507" y="1451805"/>
            <a:chExt cx="2243879" cy="519388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D5312F-D5BD-0888-6A98-5F74EB70A22B}"/>
                </a:ext>
              </a:extLst>
            </p:cNvPr>
            <p:cNvSpPr/>
            <p:nvPr/>
          </p:nvSpPr>
          <p:spPr>
            <a:xfrm>
              <a:off x="1425601" y="5413602"/>
              <a:ext cx="785855" cy="785855"/>
            </a:xfrm>
            <a:prstGeom prst="ellipse">
              <a:avLst/>
            </a:prstGeom>
            <a:solidFill>
              <a:srgbClr val="72BE44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16959A2-3A7F-0E9D-3935-33BD0022EEF5}"/>
                </a:ext>
              </a:extLst>
            </p:cNvPr>
            <p:cNvSpPr txBox="1"/>
            <p:nvPr/>
          </p:nvSpPr>
          <p:spPr>
            <a:xfrm>
              <a:off x="1117214" y="6276358"/>
              <a:ext cx="1424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Data Sources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1150B2B-817E-AD42-F404-34A6A5F5EDA8}"/>
                </a:ext>
              </a:extLst>
            </p:cNvPr>
            <p:cNvGrpSpPr/>
            <p:nvPr/>
          </p:nvGrpSpPr>
          <p:grpSpPr>
            <a:xfrm>
              <a:off x="297507" y="1451805"/>
              <a:ext cx="2223430" cy="3312851"/>
              <a:chOff x="297507" y="1451805"/>
              <a:chExt cx="2223430" cy="3312851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93ED47A2-B248-C708-0D36-0EDCB322B639}"/>
                  </a:ext>
                </a:extLst>
              </p:cNvPr>
              <p:cNvGrpSpPr/>
              <p:nvPr/>
            </p:nvGrpSpPr>
            <p:grpSpPr>
              <a:xfrm>
                <a:off x="297507" y="1451805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BA4AC4B7-09E4-8BB9-9673-6C06ECF84F9D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3F8407DB-6BD2-E42A-ECAF-BAB207F78CAC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03" name="Picture 102">
                    <a:extLst>
                      <a:ext uri="{FF2B5EF4-FFF2-40B4-BE49-F238E27FC236}">
                        <a16:creationId xmlns:a16="http://schemas.microsoft.com/office/drawing/2014/main" id="{3DBAFA78-FBFD-F5C6-E9BE-98634072B9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84A8B355-0CFA-6669-D7E0-6C31186765FD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Employment</a:t>
                  </a:r>
                </a:p>
                <a:p>
                  <a:pPr algn="r"/>
                  <a:r>
                    <a:rPr lang="en-US" sz="1200"/>
                    <a:t>Survey Staff</a:t>
                  </a:r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84E6D39-D91F-0CE4-04E4-BE960B98EBF4}"/>
                  </a:ext>
                </a:extLst>
              </p:cNvPr>
              <p:cNvGrpSpPr/>
              <p:nvPr/>
            </p:nvGrpSpPr>
            <p:grpSpPr>
              <a:xfrm>
                <a:off x="824989" y="2373209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243E3C88-63D6-BD23-06F7-699B4104F91F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A9FFF28D-9001-9374-9C0A-17597E36AE29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11" name="Picture 110" descr="Clipboard with solid fill">
                    <a:extLst>
                      <a:ext uri="{FF2B5EF4-FFF2-40B4-BE49-F238E27FC236}">
                        <a16:creationId xmlns:a16="http://schemas.microsoft.com/office/drawing/2014/main" id="{FC2C5157-BEC2-8D88-0AA3-5929314A9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12468C1-E00F-782D-B6CE-6650881F146B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MPAC Survey</a:t>
                  </a:r>
                </a:p>
                <a:p>
                  <a:pPr algn="r"/>
                  <a:r>
                    <a:rPr lang="en-US" sz="1200"/>
                    <a:t>Data</a:t>
                  </a: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F49FDFF-6E0B-D036-5186-AE064719E520}"/>
                  </a:ext>
                </a:extLst>
              </p:cNvPr>
              <p:cNvGrpSpPr/>
              <p:nvPr/>
            </p:nvGrpSpPr>
            <p:grpSpPr>
              <a:xfrm>
                <a:off x="821788" y="4216016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4FF72DFE-8C7C-9EDB-AFFB-C7D9AE0160C7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5447B7C-4F1C-5C2B-0D25-20D1456BA946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21" name="Picture 120" descr="Factory with solid fill">
                    <a:extLst>
                      <a:ext uri="{FF2B5EF4-FFF2-40B4-BE49-F238E27FC236}">
                        <a16:creationId xmlns:a16="http://schemas.microsoft.com/office/drawing/2014/main" id="{715C86E3-31B2-9C24-904C-172621849B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4ADAD3C5-1A36-BDF0-BEB5-846B6392BA43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Local </a:t>
                  </a:r>
                  <a:r>
                    <a:rPr lang="en-US" sz="1200" err="1"/>
                    <a:t>EcDev</a:t>
                  </a:r>
                  <a:endParaRPr lang="en-US" sz="1200"/>
                </a:p>
                <a:p>
                  <a:pPr algn="r"/>
                  <a:r>
                    <a:rPr lang="en-US" sz="1200"/>
                    <a:t>Agencies</a:t>
                  </a:r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0F6DED-5AEB-9604-3071-814CF0C3EA85}"/>
                  </a:ext>
                </a:extLst>
              </p:cNvPr>
              <p:cNvGrpSpPr/>
              <p:nvPr/>
            </p:nvGrpSpPr>
            <p:grpSpPr>
              <a:xfrm>
                <a:off x="821788" y="3294613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87F1AC7B-A904-6F8B-70E4-3DE1A6293179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34752396-784B-8854-2C00-86DE6C82DE5E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26" name="Picture 125" descr="Marker with solid fill">
                    <a:extLst>
                      <a:ext uri="{FF2B5EF4-FFF2-40B4-BE49-F238E27FC236}">
                        <a16:creationId xmlns:a16="http://schemas.microsoft.com/office/drawing/2014/main" id="{F7C2906D-7D46-74A6-6A1C-905CD2EA2A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F4F56B81-46F3-53D3-E9F3-3CCF2D9ADCD0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Region Addresses </a:t>
                  </a:r>
                </a:p>
                <a:p>
                  <a:pPr algn="r"/>
                  <a:r>
                    <a:rPr lang="en-US" sz="1200"/>
                    <a:t>and Roads</a:t>
                  </a:r>
                </a:p>
              </p:txBody>
            </p:sp>
          </p:grp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7E847CEC-5CB1-B8D7-99A6-5D9439191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9597" y="2046165"/>
                <a:ext cx="0" cy="2525207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8E5D056-0947-9770-E918-78936BAED2EB}"/>
                  </a:ext>
                </a:extLst>
              </p:cNvPr>
              <p:cNvCxnSpPr/>
              <p:nvPr/>
            </p:nvCxnSpPr>
            <p:spPr>
              <a:xfrm flipH="1">
                <a:off x="529597" y="2647529"/>
                <a:ext cx="295392" cy="0"/>
              </a:xfrm>
              <a:prstGeom prst="line">
                <a:avLst/>
              </a:prstGeom>
              <a:ln w="28575">
                <a:solidFill>
                  <a:srgbClr val="72BE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C4CC640-21FD-2AA1-F7FE-7C02924D6F10}"/>
                  </a:ext>
                </a:extLst>
              </p:cNvPr>
              <p:cNvCxnSpPr/>
              <p:nvPr/>
            </p:nvCxnSpPr>
            <p:spPr>
              <a:xfrm flipH="1">
                <a:off x="526107" y="3591729"/>
                <a:ext cx="295392" cy="0"/>
              </a:xfrm>
              <a:prstGeom prst="line">
                <a:avLst/>
              </a:prstGeom>
              <a:ln w="28575">
                <a:solidFill>
                  <a:srgbClr val="72BE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88115D1C-6029-00C9-D5C5-1F272DB16042}"/>
                  </a:ext>
                </a:extLst>
              </p:cNvPr>
              <p:cNvCxnSpPr/>
              <p:nvPr/>
            </p:nvCxnSpPr>
            <p:spPr>
              <a:xfrm flipH="1">
                <a:off x="529597" y="4559879"/>
                <a:ext cx="295392" cy="0"/>
              </a:xfrm>
              <a:prstGeom prst="line">
                <a:avLst/>
              </a:prstGeom>
              <a:ln w="28575">
                <a:solidFill>
                  <a:srgbClr val="72BE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1" name="Graphic 250" descr="Network diagram with solid fill">
              <a:extLst>
                <a:ext uri="{FF2B5EF4-FFF2-40B4-BE49-F238E27FC236}">
                  <a16:creationId xmlns:a16="http://schemas.microsoft.com/office/drawing/2014/main" id="{0884C3BA-49BC-0209-B91B-841890F38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15456" y="5513488"/>
              <a:ext cx="627687" cy="627687"/>
            </a:xfrm>
            <a:prstGeom prst="rect">
              <a:avLst/>
            </a:prstGeom>
          </p:spPr>
        </p:pic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9D937527-4C43-0E35-AF73-7E7E7FDFBC45}"/>
              </a:ext>
            </a:extLst>
          </p:cNvPr>
          <p:cNvGrpSpPr/>
          <p:nvPr/>
        </p:nvGrpSpPr>
        <p:grpSpPr>
          <a:xfrm>
            <a:off x="1993455" y="1451805"/>
            <a:ext cx="3543564" cy="5193885"/>
            <a:chOff x="1993455" y="1451805"/>
            <a:chExt cx="3543564" cy="519388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E2725B4-19AE-6A01-11F5-CACE570578AF}"/>
                </a:ext>
              </a:extLst>
            </p:cNvPr>
            <p:cNvSpPr/>
            <p:nvPr/>
          </p:nvSpPr>
          <p:spPr>
            <a:xfrm>
              <a:off x="4365817" y="5413602"/>
              <a:ext cx="785855" cy="785855"/>
            </a:xfrm>
            <a:prstGeom prst="ellipse">
              <a:avLst/>
            </a:prstGeom>
            <a:solidFill>
              <a:srgbClr val="72BE44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32BC20D-9514-C308-ADA7-A14E024D1297}"/>
                </a:ext>
              </a:extLst>
            </p:cNvPr>
            <p:cNvSpPr txBox="1"/>
            <p:nvPr/>
          </p:nvSpPr>
          <p:spPr>
            <a:xfrm>
              <a:off x="4076426" y="6276358"/>
              <a:ext cx="1460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Data Systems</a:t>
              </a:r>
            </a:p>
          </p:txBody>
        </p: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CBD86908-73BA-4939-2D2C-0981F25F2967}"/>
                </a:ext>
              </a:extLst>
            </p:cNvPr>
            <p:cNvGrpSpPr/>
            <p:nvPr/>
          </p:nvGrpSpPr>
          <p:grpSpPr>
            <a:xfrm>
              <a:off x="1993455" y="1451805"/>
              <a:ext cx="3483225" cy="3309121"/>
              <a:chOff x="1993455" y="1451805"/>
              <a:chExt cx="3483225" cy="3309121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2DB30D8-4BD4-55BF-489F-3D1EB930A279}"/>
                  </a:ext>
                </a:extLst>
              </p:cNvPr>
              <p:cNvGrpSpPr/>
              <p:nvPr/>
            </p:nvGrpSpPr>
            <p:grpSpPr>
              <a:xfrm>
                <a:off x="3228452" y="1451805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C7666D3B-5DFF-BBD2-81A4-FC172E812478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D227CD1-8B6E-78BE-6706-2ECEC3DEC257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31" name="Picture 130" descr="Database with solid fill">
                    <a:extLst>
                      <a:ext uri="{FF2B5EF4-FFF2-40B4-BE49-F238E27FC236}">
                        <a16:creationId xmlns:a16="http://schemas.microsoft.com/office/drawing/2014/main" id="{EBA135DC-9527-3AC1-3E14-AEF4DA7B33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0E08C861-71C3-421E-D428-7F5A21AD0780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Employment</a:t>
                  </a:r>
                </a:p>
                <a:p>
                  <a:pPr algn="r"/>
                  <a:r>
                    <a:rPr lang="en-US" sz="1200"/>
                    <a:t>Survey Database</a:t>
                  </a:r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67D68458-E751-32A1-BDED-D89AE6D468D8}"/>
                  </a:ext>
                </a:extLst>
              </p:cNvPr>
              <p:cNvGrpSpPr/>
              <p:nvPr/>
            </p:nvGrpSpPr>
            <p:grpSpPr>
              <a:xfrm>
                <a:off x="3780732" y="4212286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C38F2E09-4966-69FD-D280-0A303D03EF64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6E4DCE88-690A-2A8D-10C7-9D6B9FCE6150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36" name="Picture 135" descr="Share with solid fill">
                    <a:extLst>
                      <a:ext uri="{FF2B5EF4-FFF2-40B4-BE49-F238E27FC236}">
                        <a16:creationId xmlns:a16="http://schemas.microsoft.com/office/drawing/2014/main" id="{F3CC124C-3A40-BEE3-4EA8-CECD59DA4E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F8E027E7-83A6-8819-867C-7CDCE23E1F01}"/>
                    </a:ext>
                  </a:extLst>
                </p:cNvPr>
                <p:cNvSpPr txBox="1"/>
                <p:nvPr/>
              </p:nvSpPr>
              <p:spPr>
                <a:xfrm>
                  <a:off x="6606408" y="1118456"/>
                  <a:ext cx="14428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Open Data</a:t>
                  </a:r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AC562DB-5C15-8A2F-3E05-27C3C05A8731}"/>
                  </a:ext>
                </a:extLst>
              </p:cNvPr>
              <p:cNvGrpSpPr/>
              <p:nvPr/>
            </p:nvGrpSpPr>
            <p:grpSpPr>
              <a:xfrm>
                <a:off x="3780732" y="3292125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7437384C-7CD2-CC20-A9C2-E6920F819B3D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C850A51-6851-B001-0E1B-E81BB623223C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41" name="Picture 140" descr="Inventory with solid fill">
                    <a:extLst>
                      <a:ext uri="{FF2B5EF4-FFF2-40B4-BE49-F238E27FC236}">
                        <a16:creationId xmlns:a16="http://schemas.microsoft.com/office/drawing/2014/main" id="{BAFF7058-D5D7-8DFE-DA0A-3071ADE2FF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CA1B5241-8C0A-E93B-F743-22F08F73D9E5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Business Directory</a:t>
                  </a:r>
                </a:p>
                <a:p>
                  <a:pPr algn="r"/>
                  <a:r>
                    <a:rPr lang="en-US" sz="1200"/>
                    <a:t>Products</a:t>
                  </a: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F322A39A-BF18-3259-1644-422AAF89FB93}"/>
                  </a:ext>
                </a:extLst>
              </p:cNvPr>
              <p:cNvGrpSpPr/>
              <p:nvPr/>
            </p:nvGrpSpPr>
            <p:grpSpPr>
              <a:xfrm>
                <a:off x="3780732" y="2371965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8096DB1-9818-AA88-A79B-EA731154F6CF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104CF3E9-AEC1-AE08-A645-EC264032590B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46" name="Picture 145" descr="Document with solid fill">
                    <a:extLst>
                      <a:ext uri="{FF2B5EF4-FFF2-40B4-BE49-F238E27FC236}">
                        <a16:creationId xmlns:a16="http://schemas.microsoft.com/office/drawing/2014/main" id="{F009F385-492C-30FF-6305-A2DDE75359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FCD0956A-ABF9-C740-0B1D-2C389B62BE36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Employment</a:t>
                  </a:r>
                </a:p>
                <a:p>
                  <a:pPr algn="r"/>
                  <a:r>
                    <a:rPr lang="en-US" sz="1200"/>
                    <a:t>Survey Report</a:t>
                  </a:r>
                </a:p>
              </p:txBody>
            </p:sp>
          </p:grp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18A10A42-EC80-76DC-9B59-D1C80446DD73}"/>
                  </a:ext>
                </a:extLst>
              </p:cNvPr>
              <p:cNvCxnSpPr>
                <a:cxnSpLocks/>
                <a:stCxn id="101" idx="3"/>
                <a:endCxn id="131" idx="1"/>
              </p:cNvCxnSpPr>
              <p:nvPr/>
            </p:nvCxnSpPr>
            <p:spPr>
              <a:xfrm flipV="1">
                <a:off x="1993455" y="1726125"/>
                <a:ext cx="1234997" cy="1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6EF15B9-7572-0345-FD16-85D2B55F8E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7052" y="2024542"/>
                <a:ext cx="0" cy="2473614"/>
              </a:xfrm>
              <a:prstGeom prst="line">
                <a:avLst/>
              </a:prstGeom>
              <a:ln w="38100">
                <a:solidFill>
                  <a:srgbClr val="72BE4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25B26247-4AC7-1AD2-4C6D-6682D1F08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7052" y="2657837"/>
                <a:ext cx="298882" cy="0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29CA70A5-3E5D-6639-B4AB-F90641E7D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7052" y="4498156"/>
                <a:ext cx="298882" cy="0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E9D26D45-47E3-67FB-A4CC-D169FEE7B0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011" y="3552202"/>
                <a:ext cx="298882" cy="0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2" name="Graphic 251" descr="Transfer with solid fill">
              <a:extLst>
                <a:ext uri="{FF2B5EF4-FFF2-40B4-BE49-F238E27FC236}">
                  <a16:creationId xmlns:a16="http://schemas.microsoft.com/office/drawing/2014/main" id="{0D54108F-10F4-E802-1CB1-9F9FF1FC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4518442" y="5611309"/>
              <a:ext cx="499865" cy="499865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367BF40-CFE7-1277-76E5-A586A028E570}"/>
              </a:ext>
            </a:extLst>
          </p:cNvPr>
          <p:cNvGrpSpPr/>
          <p:nvPr/>
        </p:nvGrpSpPr>
        <p:grpSpPr>
          <a:xfrm>
            <a:off x="5537019" y="1204839"/>
            <a:ext cx="3971441" cy="5462319"/>
            <a:chOff x="5537019" y="1204839"/>
            <a:chExt cx="3971441" cy="546231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73F022F-156E-8616-9BA6-1FDCED38F4B2}"/>
                </a:ext>
              </a:extLst>
            </p:cNvPr>
            <p:cNvSpPr/>
            <p:nvPr/>
          </p:nvSpPr>
          <p:spPr>
            <a:xfrm>
              <a:off x="7306033" y="5413602"/>
              <a:ext cx="785855" cy="785855"/>
            </a:xfrm>
            <a:prstGeom prst="ellipse">
              <a:avLst/>
            </a:prstGeom>
            <a:solidFill>
              <a:srgbClr val="72BE44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3E1B536-5736-A7ED-843B-3611C6E044AC}"/>
                </a:ext>
              </a:extLst>
            </p:cNvPr>
            <p:cNvSpPr txBox="1"/>
            <p:nvPr/>
          </p:nvSpPr>
          <p:spPr>
            <a:xfrm>
              <a:off x="6854829" y="6297826"/>
              <a:ext cx="1717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Data Consumers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CA42EACD-753F-54F4-2E02-CABFFCE1F793}"/>
                </a:ext>
              </a:extLst>
            </p:cNvPr>
            <p:cNvGrpSpPr/>
            <p:nvPr/>
          </p:nvGrpSpPr>
          <p:grpSpPr>
            <a:xfrm>
              <a:off x="5537019" y="1204839"/>
              <a:ext cx="3971441" cy="3919275"/>
              <a:chOff x="5537019" y="1204839"/>
              <a:chExt cx="3971441" cy="3919275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74A268E-BB57-7C65-137C-1FBB37FA80DD}"/>
                  </a:ext>
                </a:extLst>
              </p:cNvPr>
              <p:cNvGrpSpPr/>
              <p:nvPr/>
            </p:nvGrpSpPr>
            <p:grpSpPr>
              <a:xfrm>
                <a:off x="6842992" y="1204839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E4165CE2-8F2B-49C1-B1CE-B6632DCA2F25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ED99A72F-17CA-75FA-D345-3181914EF72E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49" name="Picture 48" descr="Icon&#10;&#10;Description automatically generated">
                    <a:extLst>
                      <a:ext uri="{FF2B5EF4-FFF2-40B4-BE49-F238E27FC236}">
                        <a16:creationId xmlns:a16="http://schemas.microsoft.com/office/drawing/2014/main" id="{EF548514-B67C-6DB4-ECF1-A6286610CE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C5C9A20-0E0F-E3E9-7537-CCA8D1EB50A5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Economic Development Staff</a:t>
                  </a: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4F24CBD-A2EF-865C-1DF7-77AF20DF248D}"/>
                  </a:ext>
                </a:extLst>
              </p:cNvPr>
              <p:cNvGrpSpPr/>
              <p:nvPr/>
            </p:nvGrpSpPr>
            <p:grpSpPr>
              <a:xfrm>
                <a:off x="6830546" y="1861489"/>
                <a:ext cx="1720840" cy="548640"/>
                <a:chOff x="6342624" y="1617731"/>
                <a:chExt cx="1720840" cy="548640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DCFB8ED6-B1BD-EB21-DA74-28E821BC47B7}"/>
                    </a:ext>
                  </a:extLst>
                </p:cNvPr>
                <p:cNvGrpSpPr/>
                <p:nvPr/>
              </p:nvGrpSpPr>
              <p:grpSpPr>
                <a:xfrm>
                  <a:off x="6342624" y="1617731"/>
                  <a:ext cx="1700784" cy="548640"/>
                  <a:chOff x="6342624" y="1617731"/>
                  <a:chExt cx="1700784" cy="548640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590C229C-553C-99BA-C9B5-C97D2864CF91}"/>
                      </a:ext>
                    </a:extLst>
                  </p:cNvPr>
                  <p:cNvSpPr/>
                  <p:nvPr/>
                </p:nvSpPr>
                <p:spPr>
                  <a:xfrm>
                    <a:off x="6342624" y="1617731"/>
                    <a:ext cx="1700784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3" name="Picture 42" descr="Icon&#10;&#10;Description automatically generated">
                    <a:extLst>
                      <a:ext uri="{FF2B5EF4-FFF2-40B4-BE49-F238E27FC236}">
                        <a16:creationId xmlns:a16="http://schemas.microsoft.com/office/drawing/2014/main" id="{12744CB2-0990-6635-82E9-41E78902A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342624" y="1663451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C691C9A1-CD07-E81B-8C08-85AE4CAE5A08}"/>
                    </a:ext>
                  </a:extLst>
                </p:cNvPr>
                <p:cNvSpPr txBox="1"/>
                <p:nvPr/>
              </p:nvSpPr>
              <p:spPr>
                <a:xfrm>
                  <a:off x="6620632" y="1657536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Long Range Planning Staff</a:t>
                  </a: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6FC91A2-C311-E62A-36A0-C32803F80A88}"/>
                  </a:ext>
                </a:extLst>
              </p:cNvPr>
              <p:cNvGrpSpPr/>
              <p:nvPr/>
            </p:nvGrpSpPr>
            <p:grpSpPr>
              <a:xfrm>
                <a:off x="6863360" y="2829560"/>
                <a:ext cx="1730700" cy="548640"/>
                <a:chOff x="6979920" y="2272026"/>
                <a:chExt cx="1730700" cy="548640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D4B928C-8B94-BBF8-A1B8-9C5880AE1BBD}"/>
                    </a:ext>
                  </a:extLst>
                </p:cNvPr>
                <p:cNvGrpSpPr/>
                <p:nvPr/>
              </p:nvGrpSpPr>
              <p:grpSpPr>
                <a:xfrm>
                  <a:off x="6979920" y="2272026"/>
                  <a:ext cx="1700784" cy="548640"/>
                  <a:chOff x="6979920" y="2272026"/>
                  <a:chExt cx="1700784" cy="548640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B3AED4F1-57B8-2212-DF7D-925F8E148DA4}"/>
                      </a:ext>
                    </a:extLst>
                  </p:cNvPr>
                  <p:cNvSpPr/>
                  <p:nvPr/>
                </p:nvSpPr>
                <p:spPr>
                  <a:xfrm>
                    <a:off x="6979920" y="2272026"/>
                    <a:ext cx="1700784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7" name="Picture 46" descr="Icon&#10;&#10;Description automatically generated">
                    <a:extLst>
                      <a:ext uri="{FF2B5EF4-FFF2-40B4-BE49-F238E27FC236}">
                        <a16:creationId xmlns:a16="http://schemas.microsoft.com/office/drawing/2014/main" id="{06FDEAE5-53C5-97A0-E211-CC6E8C8B10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979920" y="2307390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7E0DEB1-E019-11CD-8991-CCC2B77C3588}"/>
                    </a:ext>
                  </a:extLst>
                </p:cNvPr>
                <p:cNvSpPr txBox="1"/>
                <p:nvPr/>
              </p:nvSpPr>
              <p:spPr>
                <a:xfrm>
                  <a:off x="7267788" y="2305157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Water/Wastewater</a:t>
                  </a:r>
                </a:p>
                <a:p>
                  <a:pPr algn="r"/>
                  <a:r>
                    <a:rPr lang="en-US" sz="1200"/>
                    <a:t>Engineers</a:t>
                  </a: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F0947F0-0D19-D477-87E9-340F05774A0E}"/>
                  </a:ext>
                </a:extLst>
              </p:cNvPr>
              <p:cNvGrpSpPr/>
              <p:nvPr/>
            </p:nvGrpSpPr>
            <p:grpSpPr>
              <a:xfrm>
                <a:off x="5895414" y="3871250"/>
                <a:ext cx="1715648" cy="548640"/>
                <a:chOff x="6443208" y="2926321"/>
                <a:chExt cx="1715648" cy="548640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7A945889-AED5-8B3F-4127-CEC2E6C52409}"/>
                    </a:ext>
                  </a:extLst>
                </p:cNvPr>
                <p:cNvGrpSpPr/>
                <p:nvPr/>
              </p:nvGrpSpPr>
              <p:grpSpPr>
                <a:xfrm>
                  <a:off x="6443208" y="2926321"/>
                  <a:ext cx="1700784" cy="548640"/>
                  <a:chOff x="6443208" y="2926321"/>
                  <a:chExt cx="1700784" cy="548640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DEFA5802-70D3-8205-CC5C-A2FF8E55E1FA}"/>
                      </a:ext>
                    </a:extLst>
                  </p:cNvPr>
                  <p:cNvSpPr/>
                  <p:nvPr/>
                </p:nvSpPr>
                <p:spPr>
                  <a:xfrm>
                    <a:off x="6443208" y="2926321"/>
                    <a:ext cx="1700784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5" name="Picture 44" descr="Icon&#10;&#10;Description automatically generated">
                    <a:extLst>
                      <a:ext uri="{FF2B5EF4-FFF2-40B4-BE49-F238E27FC236}">
                        <a16:creationId xmlns:a16="http://schemas.microsoft.com/office/drawing/2014/main" id="{64C083F4-BB69-C234-1D92-DF38552A45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443208" y="2972041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9424F45-B3DB-8F96-CBD2-ED3E2342B1A6}"/>
                    </a:ext>
                  </a:extLst>
                </p:cNvPr>
                <p:cNvSpPr txBox="1"/>
                <p:nvPr/>
              </p:nvSpPr>
              <p:spPr>
                <a:xfrm>
                  <a:off x="6716024" y="2967576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err="1"/>
                    <a:t>Labour</a:t>
                  </a:r>
                  <a:r>
                    <a:rPr lang="en-US" sz="1200"/>
                    <a:t> Market Analysts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FF278245-822E-6E0C-D173-9EB297EAB363}"/>
                  </a:ext>
                </a:extLst>
              </p:cNvPr>
              <p:cNvGrpSpPr/>
              <p:nvPr/>
            </p:nvGrpSpPr>
            <p:grpSpPr>
              <a:xfrm>
                <a:off x="7743668" y="3876982"/>
                <a:ext cx="1764792" cy="548640"/>
                <a:chOff x="7508352" y="3580616"/>
                <a:chExt cx="1764792" cy="548640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4889743D-12F7-DE88-7BBD-A9D6A2E9865C}"/>
                    </a:ext>
                  </a:extLst>
                </p:cNvPr>
                <p:cNvGrpSpPr/>
                <p:nvPr/>
              </p:nvGrpSpPr>
              <p:grpSpPr>
                <a:xfrm>
                  <a:off x="7508352" y="3580616"/>
                  <a:ext cx="1700784" cy="548640"/>
                  <a:chOff x="7508352" y="3580616"/>
                  <a:chExt cx="1700784" cy="548640"/>
                </a:xfrm>
              </p:grpSpPr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529000CE-7E4F-3B4C-23B3-D12DA3A3C7F9}"/>
                      </a:ext>
                    </a:extLst>
                  </p:cNvPr>
                  <p:cNvSpPr/>
                  <p:nvPr/>
                </p:nvSpPr>
                <p:spPr>
                  <a:xfrm>
                    <a:off x="7508352" y="3580616"/>
                    <a:ext cx="1700784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51" name="Picture 50" descr="Icon&#10;&#10;Description automatically generated">
                    <a:extLst>
                      <a:ext uri="{FF2B5EF4-FFF2-40B4-BE49-F238E27FC236}">
                        <a16:creationId xmlns:a16="http://schemas.microsoft.com/office/drawing/2014/main" id="{6B5A0F9C-9CF4-D135-700C-29AA665D92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508352" y="362633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28548D9-F74F-1646-40F1-3E308D5F9952}"/>
                    </a:ext>
                  </a:extLst>
                </p:cNvPr>
                <p:cNvSpPr txBox="1"/>
                <p:nvPr/>
              </p:nvSpPr>
              <p:spPr>
                <a:xfrm>
                  <a:off x="7830312" y="3709215"/>
                  <a:ext cx="14428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Consumers</a:t>
                  </a: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D81DCBF-003A-B28A-F70D-0B65806E4BEC}"/>
                  </a:ext>
                </a:extLst>
              </p:cNvPr>
              <p:cNvGrpSpPr/>
              <p:nvPr/>
            </p:nvGrpSpPr>
            <p:grpSpPr>
              <a:xfrm>
                <a:off x="5903316" y="4575474"/>
                <a:ext cx="1723324" cy="548640"/>
                <a:chOff x="6065520" y="4889208"/>
                <a:chExt cx="1723324" cy="54864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86A2E7B5-061E-0C4A-B756-78709B076F8E}"/>
                    </a:ext>
                  </a:extLst>
                </p:cNvPr>
                <p:cNvGrpSpPr/>
                <p:nvPr/>
              </p:nvGrpSpPr>
              <p:grpSpPr>
                <a:xfrm>
                  <a:off x="6065520" y="4889208"/>
                  <a:ext cx="1700784" cy="548640"/>
                  <a:chOff x="6065520" y="4889208"/>
                  <a:chExt cx="1700784" cy="548640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BBCC9EB-4562-B588-A562-DC790BADCCA9}"/>
                      </a:ext>
                    </a:extLst>
                  </p:cNvPr>
                  <p:cNvSpPr/>
                  <p:nvPr/>
                </p:nvSpPr>
                <p:spPr>
                  <a:xfrm>
                    <a:off x="6065520" y="4889208"/>
                    <a:ext cx="1700784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1" name="Picture 40" descr="Icon&#10;&#10;Description automatically generated">
                    <a:extLst>
                      <a:ext uri="{FF2B5EF4-FFF2-40B4-BE49-F238E27FC236}">
                        <a16:creationId xmlns:a16="http://schemas.microsoft.com/office/drawing/2014/main" id="{80523B84-CF73-CEB7-12AC-C6D2564A0C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065520" y="4934928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638DED4-F401-2A4B-0D9F-3CEE8A40B10A}"/>
                    </a:ext>
                  </a:extLst>
                </p:cNvPr>
                <p:cNvSpPr txBox="1"/>
                <p:nvPr/>
              </p:nvSpPr>
              <p:spPr>
                <a:xfrm>
                  <a:off x="6346012" y="490714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Marketing Companies</a:t>
                  </a: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D555B22D-CA08-6409-8F92-4131DDE6B066}"/>
                  </a:ext>
                </a:extLst>
              </p:cNvPr>
              <p:cNvGrpSpPr/>
              <p:nvPr/>
            </p:nvGrpSpPr>
            <p:grpSpPr>
              <a:xfrm>
                <a:off x="7743668" y="4571372"/>
                <a:ext cx="1700784" cy="548640"/>
                <a:chOff x="7508352" y="5269183"/>
                <a:chExt cx="1700784" cy="548640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1CB5611-BFFC-FAF8-AFE3-E2CA89C9CF53}"/>
                    </a:ext>
                  </a:extLst>
                </p:cNvPr>
                <p:cNvGrpSpPr/>
                <p:nvPr/>
              </p:nvGrpSpPr>
              <p:grpSpPr>
                <a:xfrm>
                  <a:off x="7508352" y="5269183"/>
                  <a:ext cx="1700784" cy="548640"/>
                  <a:chOff x="7508352" y="5269183"/>
                  <a:chExt cx="1700784" cy="548640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9DF89B99-4694-BED7-BC26-2D40D10250AC}"/>
                      </a:ext>
                    </a:extLst>
                  </p:cNvPr>
                  <p:cNvSpPr/>
                  <p:nvPr/>
                </p:nvSpPr>
                <p:spPr>
                  <a:xfrm>
                    <a:off x="7508352" y="5269183"/>
                    <a:ext cx="1700784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9" name="Picture 38" descr="Icon&#10;&#10;Description automatically generated">
                    <a:extLst>
                      <a:ext uri="{FF2B5EF4-FFF2-40B4-BE49-F238E27FC236}">
                        <a16:creationId xmlns:a16="http://schemas.microsoft.com/office/drawing/2014/main" id="{AF212E2E-E6C2-32AD-ABF1-18F76581A4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508352" y="5314903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3A23E52-6C9B-EA4D-BB82-A5CF3ADC1182}"/>
                    </a:ext>
                  </a:extLst>
                </p:cNvPr>
                <p:cNvSpPr txBox="1"/>
                <p:nvPr/>
              </p:nvSpPr>
              <p:spPr>
                <a:xfrm>
                  <a:off x="7755034" y="5319201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Real Estate</a:t>
                  </a:r>
                </a:p>
                <a:p>
                  <a:pPr algn="r"/>
                  <a:r>
                    <a:rPr lang="en-US" sz="1200"/>
                    <a:t>Agents</a:t>
                  </a:r>
                </a:p>
              </p:txBody>
            </p:sp>
          </p:grpSp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FC066A57-F333-601A-51EE-97B2B55282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9312" y="1813016"/>
                <a:ext cx="1146010" cy="82643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3B991EF6-675A-E81B-2A8F-0B5A40D061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9312" y="3180285"/>
                <a:ext cx="1146010" cy="38616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C536B134-CC8E-8A57-A3FE-DD118CE95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7019" y="4512527"/>
                <a:ext cx="298882" cy="3723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3" name="Graphic 252" descr="Users with solid fill">
              <a:extLst>
                <a:ext uri="{FF2B5EF4-FFF2-40B4-BE49-F238E27FC236}">
                  <a16:creationId xmlns:a16="http://schemas.microsoft.com/office/drawing/2014/main" id="{9DEC33FA-84E1-FE51-878E-680A9A52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>
              <a:off x="7399908" y="5502266"/>
              <a:ext cx="627687" cy="627687"/>
            </a:xfrm>
            <a:prstGeom prst="rect">
              <a:avLst/>
            </a:prstGeom>
          </p:spPr>
        </p:pic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1ED050A7-4082-2947-D285-34E267A5EDBF}"/>
              </a:ext>
            </a:extLst>
          </p:cNvPr>
          <p:cNvGrpSpPr/>
          <p:nvPr/>
        </p:nvGrpSpPr>
        <p:grpSpPr>
          <a:xfrm>
            <a:off x="8708619" y="920200"/>
            <a:ext cx="3231643" cy="5725490"/>
            <a:chOff x="8708619" y="920200"/>
            <a:chExt cx="3231643" cy="572549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C93C625-D990-5A86-08BB-94C5DE6A8A84}"/>
                </a:ext>
              </a:extLst>
            </p:cNvPr>
            <p:cNvSpPr/>
            <p:nvPr/>
          </p:nvSpPr>
          <p:spPr>
            <a:xfrm>
              <a:off x="10246249" y="5413602"/>
              <a:ext cx="785855" cy="785855"/>
            </a:xfrm>
            <a:prstGeom prst="ellipse">
              <a:avLst/>
            </a:prstGeom>
            <a:solidFill>
              <a:srgbClr val="72BE44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6BB76A7-A37D-B74C-2323-922BBB097A7E}"/>
                </a:ext>
              </a:extLst>
            </p:cNvPr>
            <p:cNvSpPr txBox="1"/>
            <p:nvPr/>
          </p:nvSpPr>
          <p:spPr>
            <a:xfrm>
              <a:off x="9902576" y="6276358"/>
              <a:ext cx="1527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Data Products</a:t>
              </a:r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715094F5-FC79-199F-2004-1E030EEEB09D}"/>
                </a:ext>
              </a:extLst>
            </p:cNvPr>
            <p:cNvGrpSpPr/>
            <p:nvPr/>
          </p:nvGrpSpPr>
          <p:grpSpPr>
            <a:xfrm>
              <a:off x="8708619" y="920200"/>
              <a:ext cx="3231643" cy="4381434"/>
              <a:chOff x="8708619" y="920200"/>
              <a:chExt cx="3231643" cy="4381434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DBED385D-802F-1241-D156-9ABE6C917B82}"/>
                  </a:ext>
                </a:extLst>
              </p:cNvPr>
              <p:cNvGrpSpPr/>
              <p:nvPr/>
            </p:nvGrpSpPr>
            <p:grpSpPr>
              <a:xfrm>
                <a:off x="9444452" y="920200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48CF2D65-C4D4-2C8A-2393-6863EA1E35F9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02D349CA-5D8C-B9E9-9E5B-0D18DD783A7B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91" name="Picture 130" descr="Piggy Bank with solid fill">
                    <a:extLst>
                      <a:ext uri="{FF2B5EF4-FFF2-40B4-BE49-F238E27FC236}">
                        <a16:creationId xmlns:a16="http://schemas.microsoft.com/office/drawing/2014/main" id="{4502F0A8-E660-0A06-1CBD-71697D7FF2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>
                    <a:extLst>
                      <a:ext uri="{96DAC541-7B7A-43D3-8B79-37D633B846F1}">
                        <asvg:svgBlip xmlns:asvg="http://schemas.microsoft.com/office/drawing/2016/SVG/main" r:embed="rId32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F11CE4FE-095F-3116-EF59-7DB3DFB7967E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Annual State of Economy Report</a:t>
                  </a: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DCD2405F-62AF-4459-0D4F-87120CFE77B6}"/>
                  </a:ext>
                </a:extLst>
              </p:cNvPr>
              <p:cNvGrpSpPr/>
              <p:nvPr/>
            </p:nvGrpSpPr>
            <p:grpSpPr>
              <a:xfrm>
                <a:off x="9624718" y="1438403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E65DC7BC-E7B7-0371-C5E0-1886C1074BB6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608BD414-9A7B-22CE-E535-339321E69179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196" name="Picture 130" descr="Upward trend with solid fill">
                    <a:extLst>
                      <a:ext uri="{FF2B5EF4-FFF2-40B4-BE49-F238E27FC236}">
                        <a16:creationId xmlns:a16="http://schemas.microsoft.com/office/drawing/2014/main" id="{F113C931-F36A-108F-BFEC-96BE56DE21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96DAC541-7B7A-43D3-8B79-37D633B846F1}">
                        <asvg:svgBlip xmlns:asvg="http://schemas.microsoft.com/office/drawing/2016/SVG/main" r:embed="rId34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2D9E1B31-1DE1-65D9-AD13-98B9C8BE59BF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Employment</a:t>
                  </a:r>
                </a:p>
                <a:p>
                  <a:pPr algn="r"/>
                  <a:r>
                    <a:rPr lang="en-US" sz="1200"/>
                    <a:t>Forecasting</a:t>
                  </a: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F23161B-7030-A605-1B7F-4EF07D1836F8}"/>
                  </a:ext>
                </a:extLst>
              </p:cNvPr>
              <p:cNvGrpSpPr/>
              <p:nvPr/>
            </p:nvGrpSpPr>
            <p:grpSpPr>
              <a:xfrm>
                <a:off x="9847076" y="1924527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8CDB464C-A9B1-CB0E-8272-3AE5E00C1666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4C7D56DE-3CA8-299A-B7B9-B2812786525D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201" name="Picture 130" descr="Upward trend with solid fill">
                    <a:extLst>
                      <a:ext uri="{FF2B5EF4-FFF2-40B4-BE49-F238E27FC236}">
                        <a16:creationId xmlns:a16="http://schemas.microsoft.com/office/drawing/2014/main" id="{5521CAC8-4157-4FD6-83C8-085A6AC53A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96DAC541-7B7A-43D3-8B79-37D633B846F1}">
                        <asvg:svgBlip xmlns:asvg="http://schemas.microsoft.com/office/drawing/2016/SVG/main" r:embed="rId34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A4B77698-5F06-E5A3-4EB4-62850E49C2F6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Land Needs Forecasting</a:t>
                  </a: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A1025545-D0C9-FE1F-64AC-78FF85AE9E53}"/>
                  </a:ext>
                </a:extLst>
              </p:cNvPr>
              <p:cNvGrpSpPr/>
              <p:nvPr/>
            </p:nvGrpSpPr>
            <p:grpSpPr>
              <a:xfrm>
                <a:off x="9624718" y="2821249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4A4BA2DD-62DF-2BF1-30F5-BF3807A993E4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8432A62B-C400-8895-E75F-A6F610A9236B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206" name="Picture 130" descr="Leaky Tap with solid fill">
                    <a:extLst>
                      <a:ext uri="{FF2B5EF4-FFF2-40B4-BE49-F238E27FC236}">
                        <a16:creationId xmlns:a16="http://schemas.microsoft.com/office/drawing/2014/main" id="{F7A2BBCC-D161-0887-26D9-92740E29B6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5">
                    <a:extLst>
                      <a:ext uri="{96DAC541-7B7A-43D3-8B79-37D633B846F1}">
                        <asvg:svgBlip xmlns:asvg="http://schemas.microsoft.com/office/drawing/2016/SVG/main" r:embed="rId36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B4F5C69E-DEA0-09A9-9FAA-36D4234835A5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Source Water Forecasting</a:t>
                  </a: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52DB219-D972-06D8-CD06-A5CB1DB6F37A}"/>
                  </a:ext>
                </a:extLst>
              </p:cNvPr>
              <p:cNvGrpSpPr/>
              <p:nvPr/>
            </p:nvGrpSpPr>
            <p:grpSpPr>
              <a:xfrm>
                <a:off x="9830420" y="3721494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B62C6F6B-5908-4995-4780-1B7393F47CE3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74B32687-B14B-3623-FB35-440B90F92883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231" name="Picture 130" descr="Mortgage with solid fill">
                    <a:extLst>
                      <a:ext uri="{FF2B5EF4-FFF2-40B4-BE49-F238E27FC236}">
                        <a16:creationId xmlns:a16="http://schemas.microsoft.com/office/drawing/2014/main" id="{06A8895D-E63E-7268-AAB9-7E609DE352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>
                    <a:extLst>
                      <a:ext uri="{96DAC541-7B7A-43D3-8B79-37D633B846F1}">
                        <asvg:svgBlip xmlns:asvg="http://schemas.microsoft.com/office/drawing/2016/SVG/main" r:embed="rId38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5A57ECE1-69B7-B59E-F23F-4A09768ED64E}"/>
                    </a:ext>
                  </a:extLst>
                </p:cNvPr>
                <p:cNvSpPr txBox="1"/>
                <p:nvPr/>
              </p:nvSpPr>
              <p:spPr>
                <a:xfrm>
                  <a:off x="6606408" y="1006924"/>
                  <a:ext cx="1442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Market Analysis Reports</a:t>
                  </a: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5A9A3947-C6CA-A6AA-B646-5994242DC99B}"/>
                  </a:ext>
                </a:extLst>
              </p:cNvPr>
              <p:cNvGrpSpPr/>
              <p:nvPr/>
            </p:nvGrpSpPr>
            <p:grpSpPr>
              <a:xfrm>
                <a:off x="10015492" y="4241930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EA1190EB-ECCE-091A-1EA1-42E216644F3D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BF3D53AB-C998-D482-5D74-7C1DE28144C7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236" name="Picture 130" descr="Classroom with solid fill">
                    <a:extLst>
                      <a:ext uri="{FF2B5EF4-FFF2-40B4-BE49-F238E27FC236}">
                        <a16:creationId xmlns:a16="http://schemas.microsoft.com/office/drawing/2014/main" id="{00767217-F3E9-E47F-1A7E-1D146FF316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>
                    <a:extLst>
                      <a:ext uri="{96DAC541-7B7A-43D3-8B79-37D633B846F1}">
                        <asvg:svgBlip xmlns:asvg="http://schemas.microsoft.com/office/drawing/2016/SVG/main" r:embed="rId40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076A2372-4AAD-85B1-6979-794FAF4FA617}"/>
                    </a:ext>
                  </a:extLst>
                </p:cNvPr>
                <p:cNvSpPr txBox="1"/>
                <p:nvPr/>
              </p:nvSpPr>
              <p:spPr>
                <a:xfrm>
                  <a:off x="6606408" y="1107847"/>
                  <a:ext cx="14428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Training Needs</a:t>
                  </a:r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71055B93-D8AA-2111-DCE5-4F32ADD70902}"/>
                  </a:ext>
                </a:extLst>
              </p:cNvPr>
              <p:cNvGrpSpPr/>
              <p:nvPr/>
            </p:nvGrpSpPr>
            <p:grpSpPr>
              <a:xfrm>
                <a:off x="10244314" y="4752994"/>
                <a:ext cx="1695948" cy="548640"/>
                <a:chOff x="6353292" y="963436"/>
                <a:chExt cx="1695948" cy="548640"/>
              </a:xfrm>
            </p:grpSpPr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89414D50-F6F9-BF63-CF4E-3189483D2ABB}"/>
                    </a:ext>
                  </a:extLst>
                </p:cNvPr>
                <p:cNvGrpSpPr/>
                <p:nvPr/>
              </p:nvGrpSpPr>
              <p:grpSpPr>
                <a:xfrm>
                  <a:off x="6353292" y="963436"/>
                  <a:ext cx="1695948" cy="548640"/>
                  <a:chOff x="6347460" y="963436"/>
                  <a:chExt cx="1695948" cy="548640"/>
                </a:xfrm>
              </p:grpSpPr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D32B1991-C1F3-2153-B21E-2EA77C46A030}"/>
                      </a:ext>
                    </a:extLst>
                  </p:cNvPr>
                  <p:cNvSpPr/>
                  <p:nvPr/>
                </p:nvSpPr>
                <p:spPr>
                  <a:xfrm>
                    <a:off x="6347460" y="963436"/>
                    <a:ext cx="1695948" cy="54864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Econ</a:t>
                    </a:r>
                  </a:p>
                </p:txBody>
              </p:sp>
              <p:pic>
                <p:nvPicPr>
                  <p:cNvPr id="241" name="Picture 130" descr="Brainstorm with solid fill">
                    <a:extLst>
                      <a:ext uri="{FF2B5EF4-FFF2-40B4-BE49-F238E27FC236}">
                        <a16:creationId xmlns:a16="http://schemas.microsoft.com/office/drawing/2014/main" id="{93982A89-4377-1426-CD05-02EE31E324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>
                    <a:extLst>
                      <a:ext uri="{96DAC541-7B7A-43D3-8B79-37D633B846F1}">
                        <asvg:svgBlip xmlns:asvg="http://schemas.microsoft.com/office/drawing/2016/SVG/main" r:embed="rId42"/>
                      </a:ext>
                    </a:extLst>
                  </a:blip>
                  <a:srcRect/>
                  <a:stretch/>
                </p:blipFill>
                <p:spPr>
                  <a:xfrm>
                    <a:off x="6347460" y="1009156"/>
                    <a:ext cx="457200" cy="4572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0D40F4BF-E469-6FE5-18A6-0A3DF71D51A4}"/>
                    </a:ext>
                  </a:extLst>
                </p:cNvPr>
                <p:cNvSpPr txBox="1"/>
                <p:nvPr/>
              </p:nvSpPr>
              <p:spPr>
                <a:xfrm>
                  <a:off x="6606408" y="1119438"/>
                  <a:ext cx="14428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/>
                    <a:t>…And Many More</a:t>
                  </a:r>
                </a:p>
              </p:txBody>
            </p:sp>
          </p:grp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D09A1EB2-98F6-B27B-DC9F-A6959AE00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8619" y="1759556"/>
                <a:ext cx="724563" cy="0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FA81CFCB-33FA-07F8-52D0-640100514F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8619" y="3103880"/>
                <a:ext cx="735833" cy="0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C78C05FD-591E-E3F5-CEA1-BFB71287D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3694" y="4505805"/>
                <a:ext cx="298882" cy="0"/>
              </a:xfrm>
              <a:prstGeom prst="straightConnector1">
                <a:avLst/>
              </a:prstGeom>
              <a:ln w="38100">
                <a:solidFill>
                  <a:srgbClr val="72BE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4" name="Graphic 253" descr="Continuous Improvement with solid fill">
              <a:extLst>
                <a:ext uri="{FF2B5EF4-FFF2-40B4-BE49-F238E27FC236}">
                  <a16:creationId xmlns:a16="http://schemas.microsoft.com/office/drawing/2014/main" id="{0C5D3389-940E-4F15-CAD8-C6E75BD59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rcRect/>
            <a:stretch/>
          </p:blipFill>
          <p:spPr>
            <a:xfrm>
              <a:off x="10325332" y="5524499"/>
              <a:ext cx="627687" cy="627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6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3 – Trust in Data</a:t>
            </a:r>
          </a:p>
        </p:txBody>
      </p:sp>
    </p:spTree>
    <p:extLst>
      <p:ext uri="{BB962C8B-B14F-4D97-AF65-F5344CB8AC3E}">
        <p14:creationId xmlns:p14="http://schemas.microsoft.com/office/powerpoint/2010/main" val="155588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5492-1A19-8E5C-82C6-40A7A32A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Trusting Data Example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9A16E0BF-A7F7-C4DC-7C3D-8DD3271029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5793971"/>
                  </p:ext>
                </p:extLst>
              </p:nvPr>
            </p:nvGraphicFramePr>
            <p:xfrm>
              <a:off x="5526778" y="1949433"/>
              <a:ext cx="6177280" cy="3474720"/>
            </p:xfrm>
            <a:graphic>
              <a:graphicData uri="http://schemas.microsoft.com/office/powerpoint/2016/slidezoom">
                <pslz:sldZm>
                  <pslz:sldZmObj sldId="602" cId="2861690153">
                    <pslz:zmPr id="{D8D87DB3-9DCE-4CCD-BBA9-1ADC073D9EA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77280" cy="3474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extLst>
                  <a:ext uri="{FF2B5EF4-FFF2-40B4-BE49-F238E27FC236}">
                    <a16:creationId xmlns:a16="http://schemas.microsoft.com/office/drawing/2014/main" id="{9A16E0BF-A7F7-C4DC-7C3D-8DD3271029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6778" y="1949433"/>
                <a:ext cx="6177280" cy="34747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71CB9B-2B5B-9F67-C5B3-4C3F453E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143001"/>
            <a:ext cx="4854039" cy="5315856"/>
          </a:xfrm>
        </p:spPr>
        <p:txBody>
          <a:bodyPr/>
          <a:lstStyle/>
          <a:p>
            <a:r>
              <a:rPr lang="en-US" dirty="0"/>
              <a:t>How do Data Consumers in the Employment Survey example know the data can be trusted?</a:t>
            </a:r>
          </a:p>
          <a:p>
            <a:r>
              <a:rPr lang="en-US" dirty="0"/>
              <a:t>What issues arise if Data Consumers cannot determine if data is trustworthy?</a:t>
            </a:r>
          </a:p>
          <a:p>
            <a:endParaRPr lang="en-US" dirty="0"/>
          </a:p>
          <a:p>
            <a:r>
              <a:rPr lang="en-US" dirty="0"/>
              <a:t>Communication and feedback are vital to a Data Quality initiative</a:t>
            </a:r>
          </a:p>
        </p:txBody>
      </p:sp>
    </p:spTree>
    <p:extLst>
      <p:ext uri="{BB962C8B-B14F-4D97-AF65-F5344CB8AC3E}">
        <p14:creationId xmlns:p14="http://schemas.microsoft.com/office/powerpoint/2010/main" val="39430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5492-1A19-8E5C-82C6-40A7A32A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Users Trust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B55BA3-3D3D-1632-20E3-BB0ECF029146}"/>
              </a:ext>
            </a:extLst>
          </p:cNvPr>
          <p:cNvGrpSpPr/>
          <p:nvPr/>
        </p:nvGrpSpPr>
        <p:grpSpPr>
          <a:xfrm>
            <a:off x="106309" y="1536799"/>
            <a:ext cx="3772948" cy="3439887"/>
            <a:chOff x="438480" y="2322284"/>
            <a:chExt cx="3772948" cy="3439887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2D521049-17E1-9326-CA2F-097AC779E460}"/>
                </a:ext>
              </a:extLst>
            </p:cNvPr>
            <p:cNvSpPr/>
            <p:nvPr/>
          </p:nvSpPr>
          <p:spPr>
            <a:xfrm>
              <a:off x="2102428" y="2322284"/>
              <a:ext cx="2109000" cy="1257181"/>
            </a:xfrm>
            <a:prstGeom prst="wedgeEllipseCallou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I don’t know how good this data is</a:t>
              </a:r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115B21E6-2AFF-452A-3CDD-DF4E77FFC898}"/>
                </a:ext>
              </a:extLst>
            </p:cNvPr>
            <p:cNvSpPr/>
            <p:nvPr/>
          </p:nvSpPr>
          <p:spPr>
            <a:xfrm flipH="1">
              <a:off x="438480" y="3429000"/>
              <a:ext cx="2109000" cy="1257181"/>
            </a:xfrm>
            <a:prstGeom prst="wedgeEllipseCallou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I’m not sure what these fields mean</a:t>
              </a:r>
            </a:p>
          </p:txBody>
        </p:sp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C0CD34B2-F08F-0858-4F60-CC13ECF138DB}"/>
                </a:ext>
              </a:extLst>
            </p:cNvPr>
            <p:cNvSpPr/>
            <p:nvPr/>
          </p:nvSpPr>
          <p:spPr>
            <a:xfrm>
              <a:off x="1975923" y="4504990"/>
              <a:ext cx="2109000" cy="1257181"/>
            </a:xfrm>
            <a:prstGeom prst="cloudCallou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I’m going to check with other data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44C56A-EC14-C841-0D6A-5B9F1480C98A}"/>
              </a:ext>
            </a:extLst>
          </p:cNvPr>
          <p:cNvGrpSpPr/>
          <p:nvPr/>
        </p:nvGrpSpPr>
        <p:grpSpPr>
          <a:xfrm>
            <a:off x="4275671" y="1536799"/>
            <a:ext cx="3772948" cy="3439887"/>
            <a:chOff x="4147953" y="2167102"/>
            <a:chExt cx="3772948" cy="3439887"/>
          </a:xfr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F933015C-1EC0-EBAC-0040-6433755C48FB}"/>
                </a:ext>
              </a:extLst>
            </p:cNvPr>
            <p:cNvSpPr/>
            <p:nvPr/>
          </p:nvSpPr>
          <p:spPr>
            <a:xfrm>
              <a:off x="5811901" y="2167102"/>
              <a:ext cx="2109000" cy="1257181"/>
            </a:xfrm>
            <a:prstGeom prst="wedgeEllipseCallou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4">
                      <a:lumMod val="50000"/>
                    </a:schemeClr>
                  </a:solidFill>
                </a:rPr>
                <a:t>I know the quality of this data</a:t>
              </a:r>
            </a:p>
          </p:txBody>
        </p:sp>
        <p:sp>
          <p:nvSpPr>
            <p:cNvPr id="17" name="Thought Bubble: Cloud 16">
              <a:extLst>
                <a:ext uri="{FF2B5EF4-FFF2-40B4-BE49-F238E27FC236}">
                  <a16:creationId xmlns:a16="http://schemas.microsoft.com/office/drawing/2014/main" id="{D942118A-31BB-8180-6311-D3816598FE86}"/>
                </a:ext>
              </a:extLst>
            </p:cNvPr>
            <p:cNvSpPr/>
            <p:nvPr/>
          </p:nvSpPr>
          <p:spPr>
            <a:xfrm flipH="1">
              <a:off x="4147953" y="3273818"/>
              <a:ext cx="2109000" cy="1257181"/>
            </a:xfrm>
            <a:prstGeom prst="cloudCallou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4">
                      <a:lumMod val="50000"/>
                    </a:schemeClr>
                  </a:solidFill>
                </a:rPr>
                <a:t>I understand the metadata</a:t>
              </a:r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7E170B30-9C04-267A-E8BA-506AF332A84D}"/>
                </a:ext>
              </a:extLst>
            </p:cNvPr>
            <p:cNvSpPr/>
            <p:nvPr/>
          </p:nvSpPr>
          <p:spPr>
            <a:xfrm>
              <a:off x="5685396" y="4349808"/>
              <a:ext cx="2109000" cy="1257181"/>
            </a:xfrm>
            <a:prstGeom prst="wedgeEllipseCallout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4">
                      <a:lumMod val="50000"/>
                    </a:schemeClr>
                  </a:solidFill>
                </a:rPr>
                <a:t>I can use this data without evaluating it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6F80A1-643E-EAC8-F2CF-BF1CBCFF7B5C}"/>
              </a:ext>
            </a:extLst>
          </p:cNvPr>
          <p:cNvGrpSpPr/>
          <p:nvPr/>
        </p:nvGrpSpPr>
        <p:grpSpPr>
          <a:xfrm>
            <a:off x="8312743" y="1536799"/>
            <a:ext cx="3772948" cy="3439887"/>
            <a:chOff x="438480" y="2322284"/>
            <a:chExt cx="3772948" cy="3439887"/>
          </a:xfr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2700000" scaled="1"/>
            <a:tileRect/>
          </a:gradFill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C9A167D-BA13-3DDF-5FC6-631BB4FEDED5}"/>
                </a:ext>
              </a:extLst>
            </p:cNvPr>
            <p:cNvSpPr/>
            <p:nvPr/>
          </p:nvSpPr>
          <p:spPr>
            <a:xfrm>
              <a:off x="2102428" y="2322284"/>
              <a:ext cx="2109000" cy="1257181"/>
            </a:xfrm>
            <a:prstGeom prst="wedgeEllipseCallou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I know the data quality will remain strong</a:t>
              </a:r>
            </a:p>
          </p:txBody>
        </p:sp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E46DED29-7220-280D-E72B-CAA8A558BDA2}"/>
                </a:ext>
              </a:extLst>
            </p:cNvPr>
            <p:cNvSpPr/>
            <p:nvPr/>
          </p:nvSpPr>
          <p:spPr>
            <a:xfrm flipH="1">
              <a:off x="438480" y="3429000"/>
              <a:ext cx="2109000" cy="1257181"/>
            </a:xfrm>
            <a:prstGeom prst="wedgeEllipseCallou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Data changes will be </a:t>
              </a:r>
              <a:r>
                <a:rPr lang="en-US" sz="1700">
                  <a:solidFill>
                    <a:schemeClr val="accent6">
                      <a:lumMod val="50000"/>
                    </a:schemeClr>
                  </a:solidFill>
                </a:rPr>
                <a:t>communicated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to me</a:t>
              </a:r>
            </a:p>
          </p:txBody>
        </p:sp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D0CAED5-0AF1-E053-7076-2EE6D5F1706F}"/>
                </a:ext>
              </a:extLst>
            </p:cNvPr>
            <p:cNvSpPr/>
            <p:nvPr/>
          </p:nvSpPr>
          <p:spPr>
            <a:xfrm>
              <a:off x="1975923" y="4504990"/>
              <a:ext cx="2109000" cy="1257181"/>
            </a:xfrm>
            <a:prstGeom prst="wedgeEllipseCallou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My concerns with the data are being heard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6518187-5C34-0A92-2397-C20F67FAE9CF}"/>
              </a:ext>
            </a:extLst>
          </p:cNvPr>
          <p:cNvCxnSpPr/>
          <p:nvPr/>
        </p:nvCxnSpPr>
        <p:spPr>
          <a:xfrm>
            <a:off x="457200" y="6294096"/>
            <a:ext cx="11277600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DB252D4-0121-832C-D3B6-BDD21A87E5E0}"/>
              </a:ext>
            </a:extLst>
          </p:cNvPr>
          <p:cNvSpPr/>
          <p:nvPr/>
        </p:nvSpPr>
        <p:spPr>
          <a:xfrm>
            <a:off x="1518623" y="5908025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Trust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CB8298-E8F2-0A3E-B7F0-BC35E5AE97AA}"/>
              </a:ext>
            </a:extLst>
          </p:cNvPr>
          <p:cNvSpPr/>
          <p:nvPr/>
        </p:nvSpPr>
        <p:spPr>
          <a:xfrm>
            <a:off x="9725057" y="5849749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Trust</a:t>
            </a:r>
          </a:p>
        </p:txBody>
      </p:sp>
    </p:spTree>
    <p:extLst>
      <p:ext uri="{BB962C8B-B14F-4D97-AF65-F5344CB8AC3E}">
        <p14:creationId xmlns:p14="http://schemas.microsoft.com/office/powerpoint/2010/main" val="20082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5492-1A19-8E5C-82C6-40A7A32A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Subjective vs Objective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78A5-4DF6-595F-76C1-6585EEBF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6668325" cy="4863552"/>
          </a:xfrm>
        </p:spPr>
        <p:txBody>
          <a:bodyPr/>
          <a:lstStyle/>
          <a:p>
            <a:r>
              <a:rPr lang="en-US"/>
              <a:t>There are two types of ratings: Subjective and Objective</a:t>
            </a:r>
          </a:p>
          <a:p>
            <a:pPr lvl="1"/>
            <a:r>
              <a:rPr lang="en-US"/>
              <a:t>Subjective: Ranked against a scale. </a:t>
            </a:r>
          </a:p>
          <a:p>
            <a:pPr lvl="2"/>
            <a:r>
              <a:rPr lang="en-US"/>
              <a:t>High Medium Low</a:t>
            </a:r>
          </a:p>
          <a:p>
            <a:pPr lvl="2"/>
            <a:r>
              <a:rPr lang="en-US"/>
              <a:t>Thumbs Up Thumbs Down</a:t>
            </a:r>
          </a:p>
          <a:p>
            <a:pPr lvl="2"/>
            <a:r>
              <a:rPr lang="en-US"/>
              <a:t>Satisfied Very Satisfied etc. </a:t>
            </a:r>
          </a:p>
          <a:p>
            <a:pPr lvl="1"/>
            <a:r>
              <a:rPr lang="en-US"/>
              <a:t>Objective: Based on measurable component of the data</a:t>
            </a:r>
          </a:p>
          <a:p>
            <a:pPr lvl="2"/>
            <a:r>
              <a:rPr lang="en-US"/>
              <a:t>% of records with value in the Name field</a:t>
            </a:r>
          </a:p>
          <a:p>
            <a:pPr lvl="2"/>
            <a:r>
              <a:rPr lang="en-US"/>
              <a:t>% of records matching domain</a:t>
            </a:r>
          </a:p>
          <a:p>
            <a:pPr lvl="2"/>
            <a:r>
              <a:rPr lang="en-US"/>
              <a:t>Count of of duplicate values in a table</a:t>
            </a:r>
          </a:p>
          <a:p>
            <a:r>
              <a:rPr lang="en-US"/>
              <a:t>Which would you rather use to communicate Data Quality?</a:t>
            </a:r>
          </a:p>
        </p:txBody>
      </p:sp>
      <p:pic>
        <p:nvPicPr>
          <p:cNvPr id="4" name="Picture 3" descr="Hand placing stars">
            <a:extLst>
              <a:ext uri="{FF2B5EF4-FFF2-40B4-BE49-F238E27FC236}">
                <a16:creationId xmlns:a16="http://schemas.microsoft.com/office/drawing/2014/main" id="{8402B0A5-FA04-9220-9C61-3AC23B34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18" r="21318"/>
          <a:stretch/>
        </p:blipFill>
        <p:spPr>
          <a:xfrm>
            <a:off x="6873240" y="670560"/>
            <a:ext cx="531876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4 – Dimensions of Data Quality</a:t>
            </a:r>
          </a:p>
        </p:txBody>
      </p:sp>
    </p:spTree>
    <p:extLst>
      <p:ext uri="{BB962C8B-B14F-4D97-AF65-F5344CB8AC3E}">
        <p14:creationId xmlns:p14="http://schemas.microsoft.com/office/powerpoint/2010/main" val="55633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1978814-175B-5010-EB94-1097AA92B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13" y="46038"/>
            <a:ext cx="10515600" cy="647700"/>
          </a:xfrm>
        </p:spPr>
        <p:txBody>
          <a:bodyPr/>
          <a:lstStyle/>
          <a:p>
            <a:r>
              <a:rPr lang="en-US" altLang="en-US"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Roadmap for Today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A0954-DD38-1197-2979-52000F092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833" y="2038815"/>
            <a:ext cx="10525900" cy="4237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EBAC6-5C42-0D19-0631-5BF1B1D7D436}"/>
              </a:ext>
            </a:extLst>
          </p:cNvPr>
          <p:cNvSpPr txBox="1"/>
          <p:nvPr/>
        </p:nvSpPr>
        <p:spPr>
          <a:xfrm>
            <a:off x="790831" y="1263989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99A27-2954-74D4-C07D-42B4084A1D79}"/>
              </a:ext>
            </a:extLst>
          </p:cNvPr>
          <p:cNvSpPr txBox="1"/>
          <p:nvPr/>
        </p:nvSpPr>
        <p:spPr>
          <a:xfrm>
            <a:off x="790832" y="1651512"/>
            <a:ext cx="2137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Why Does Data Quality Matter?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02F51-4ED4-5A94-6201-00056D7DD31E}"/>
              </a:ext>
            </a:extLst>
          </p:cNvPr>
          <p:cNvSpPr txBox="1"/>
          <p:nvPr/>
        </p:nvSpPr>
        <p:spPr>
          <a:xfrm>
            <a:off x="505596" y="5825171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3FFB8-9182-032E-60DE-51DB2E4129B2}"/>
              </a:ext>
            </a:extLst>
          </p:cNvPr>
          <p:cNvSpPr txBox="1"/>
          <p:nvPr/>
        </p:nvSpPr>
        <p:spPr>
          <a:xfrm>
            <a:off x="505597" y="6212694"/>
            <a:ext cx="2137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Fit For Purpose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45B1F-017B-98D8-2169-4E424CFAA33B}"/>
              </a:ext>
            </a:extLst>
          </p:cNvPr>
          <p:cNvSpPr txBox="1"/>
          <p:nvPr/>
        </p:nvSpPr>
        <p:spPr>
          <a:xfrm>
            <a:off x="4024696" y="1237204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14B1C-6787-E388-D869-5B96CA84DC15}"/>
              </a:ext>
            </a:extLst>
          </p:cNvPr>
          <p:cNvSpPr txBox="1"/>
          <p:nvPr/>
        </p:nvSpPr>
        <p:spPr>
          <a:xfrm>
            <a:off x="4024697" y="1624727"/>
            <a:ext cx="2137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Dimensions of Data 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3A75F-72C8-11B1-4CDC-8B57896841C1}"/>
              </a:ext>
            </a:extLst>
          </p:cNvPr>
          <p:cNvSpPr txBox="1"/>
          <p:nvPr/>
        </p:nvSpPr>
        <p:spPr>
          <a:xfrm>
            <a:off x="5222792" y="5825171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BE6C3-8238-4760-D7C7-C11A998CFD26}"/>
              </a:ext>
            </a:extLst>
          </p:cNvPr>
          <p:cNvSpPr txBox="1"/>
          <p:nvPr/>
        </p:nvSpPr>
        <p:spPr>
          <a:xfrm>
            <a:off x="5222793" y="6212694"/>
            <a:ext cx="2137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Trust in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53F22-15C2-2AC3-A7C8-B6249C6B1F5A}"/>
              </a:ext>
            </a:extLst>
          </p:cNvPr>
          <p:cNvSpPr txBox="1"/>
          <p:nvPr/>
        </p:nvSpPr>
        <p:spPr>
          <a:xfrm>
            <a:off x="6997272" y="1237204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9EE879-4418-0201-1420-33C4BD6BC074}"/>
              </a:ext>
            </a:extLst>
          </p:cNvPr>
          <p:cNvSpPr txBox="1"/>
          <p:nvPr/>
        </p:nvSpPr>
        <p:spPr>
          <a:xfrm>
            <a:off x="6997273" y="1624727"/>
            <a:ext cx="2137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Sources of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Anomolies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51E6A-52AC-65E6-9748-22BB6B7DC816}"/>
              </a:ext>
            </a:extLst>
          </p:cNvPr>
          <p:cNvSpPr txBox="1"/>
          <p:nvPr/>
        </p:nvSpPr>
        <p:spPr>
          <a:xfrm>
            <a:off x="8335661" y="2878176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F19BE-ED34-E0A2-11D8-66D0A4001F1E}"/>
              </a:ext>
            </a:extLst>
          </p:cNvPr>
          <p:cNvSpPr txBox="1"/>
          <p:nvPr/>
        </p:nvSpPr>
        <p:spPr>
          <a:xfrm>
            <a:off x="8335663" y="3265698"/>
            <a:ext cx="11543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Critical Fields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4A08D-FC6D-E9E3-24DB-8D19D798094A}"/>
              </a:ext>
            </a:extLst>
          </p:cNvPr>
          <p:cNvSpPr txBox="1"/>
          <p:nvPr/>
        </p:nvSpPr>
        <p:spPr>
          <a:xfrm>
            <a:off x="9847315" y="1229742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8805B-7BA0-3A6C-AC7C-86BF8794B8D8}"/>
              </a:ext>
            </a:extLst>
          </p:cNvPr>
          <p:cNvSpPr txBox="1"/>
          <p:nvPr/>
        </p:nvSpPr>
        <p:spPr>
          <a:xfrm>
            <a:off x="9847317" y="1586255"/>
            <a:ext cx="174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Data Quality Assessment 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&amp; Case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0FC467-3F6D-38EC-DBCF-4759CA8A2B31}"/>
              </a:ext>
            </a:extLst>
          </p:cNvPr>
          <p:cNvSpPr txBox="1"/>
          <p:nvPr/>
        </p:nvSpPr>
        <p:spPr>
          <a:xfrm>
            <a:off x="9881286" y="5825171"/>
            <a:ext cx="15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AB6624-DE3B-49D6-5E81-170B9A661479}"/>
              </a:ext>
            </a:extLst>
          </p:cNvPr>
          <p:cNvSpPr txBox="1"/>
          <p:nvPr/>
        </p:nvSpPr>
        <p:spPr>
          <a:xfrm>
            <a:off x="9570309" y="6212694"/>
            <a:ext cx="1880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Target Setting and Monitoring</a:t>
            </a:r>
          </a:p>
        </p:txBody>
      </p:sp>
      <p:pic>
        <p:nvPicPr>
          <p:cNvPr id="19" name="Graphic 18" descr="Questions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6DAB8939-2FC1-3973-EA8D-661A59ADA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44132" y="3097080"/>
            <a:ext cx="587117" cy="587117"/>
          </a:xfrm>
          <a:prstGeom prst="rect">
            <a:avLst/>
          </a:prstGeom>
        </p:spPr>
      </p:pic>
      <p:pic>
        <p:nvPicPr>
          <p:cNvPr id="20" name="Gráfico 37" descr="Body builder with solid fill">
            <a:extLst>
              <a:ext uri="{FF2B5EF4-FFF2-40B4-BE49-F238E27FC236}">
                <a16:creationId xmlns:a16="http://schemas.microsoft.com/office/drawing/2014/main" id="{3F702A67-3568-90D1-C500-501A4E3F0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50362" y="4784479"/>
            <a:ext cx="587117" cy="5871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F31EE45-F48A-EEF2-9B8E-A7C134FE6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29233" y="2878176"/>
            <a:ext cx="587117" cy="587117"/>
          </a:xfrm>
          <a:prstGeom prst="rect">
            <a:avLst/>
          </a:prstGeom>
        </p:spPr>
      </p:pic>
      <p:pic>
        <p:nvPicPr>
          <p:cNvPr id="22" name="Gráfico 41">
            <a:extLst>
              <a:ext uri="{FF2B5EF4-FFF2-40B4-BE49-F238E27FC236}">
                <a16:creationId xmlns:a16="http://schemas.microsoft.com/office/drawing/2014/main" id="{A0DB95D2-BFAC-F3D5-587D-121E9CDCF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115042" y="4784478"/>
            <a:ext cx="587117" cy="587117"/>
          </a:xfrm>
          <a:prstGeom prst="rect">
            <a:avLst/>
          </a:prstGeom>
        </p:spPr>
      </p:pic>
      <p:pic>
        <p:nvPicPr>
          <p:cNvPr id="23" name="Graphic 15" descr="Close with solid fill">
            <a:extLst>
              <a:ext uri="{FF2B5EF4-FFF2-40B4-BE49-F238E27FC236}">
                <a16:creationId xmlns:a16="http://schemas.microsoft.com/office/drawing/2014/main" id="{220AFB07-5977-A834-FDA3-6FA7EA875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804457" y="3046282"/>
            <a:ext cx="587117" cy="587117"/>
          </a:xfrm>
          <a:prstGeom prst="rect">
            <a:avLst/>
          </a:prstGeom>
        </p:spPr>
      </p:pic>
      <p:pic>
        <p:nvPicPr>
          <p:cNvPr id="24" name="Graphic 23" descr="Bullseye with solid fill">
            <a:extLst>
              <a:ext uri="{FF2B5EF4-FFF2-40B4-BE49-F238E27FC236}">
                <a16:creationId xmlns:a16="http://schemas.microsoft.com/office/drawing/2014/main" id="{4C61841E-717F-7293-98CD-EECF1F688D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329430" y="4772120"/>
            <a:ext cx="587117" cy="587117"/>
          </a:xfrm>
          <a:prstGeom prst="rect">
            <a:avLst/>
          </a:prstGeom>
        </p:spPr>
      </p:pic>
      <p:pic>
        <p:nvPicPr>
          <p:cNvPr id="25" name="Graphic 24" descr="Priorities with solid fill">
            <a:extLst>
              <a:ext uri="{FF2B5EF4-FFF2-40B4-BE49-F238E27FC236}">
                <a16:creationId xmlns:a16="http://schemas.microsoft.com/office/drawing/2014/main" id="{F398A956-97B5-90A7-C2B4-4DEBAF9768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588699" y="4871212"/>
            <a:ext cx="587117" cy="587117"/>
          </a:xfrm>
          <a:prstGeom prst="rect">
            <a:avLst/>
          </a:prstGeom>
        </p:spPr>
      </p:pic>
      <p:pic>
        <p:nvPicPr>
          <p:cNvPr id="26" name="Graphic 25" descr="Clipboard Mixed with solid fill">
            <a:extLst>
              <a:ext uri="{FF2B5EF4-FFF2-40B4-BE49-F238E27FC236}">
                <a16:creationId xmlns:a16="http://schemas.microsoft.com/office/drawing/2014/main" id="{34A56915-3D2C-C41E-EC5A-8E94078616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0243581" y="2886195"/>
            <a:ext cx="587117" cy="5871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6FC7-E5B1-7B75-61D4-1B7C963F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Quality Dimensions?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9576314"/>
                  </p:ext>
                </p:extLst>
              </p:nvPr>
            </p:nvGraphicFramePr>
            <p:xfrm>
              <a:off x="6640922" y="2341487"/>
              <a:ext cx="4789443" cy="24736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89443" cy="2473605"/>
                    </a:xfrm>
                    <a:prstGeom prst="rect">
                      <a:avLst/>
                    </a:prstGeom>
                    <a:noFill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m3d:spPr>
                  <am3d:camera>
                    <am3d:pos x="0" y="0" z="56722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6315" d="1000000"/>
                    <am3d:preTrans dx="0" dy="3037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984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0922" y="2341487"/>
                <a:ext cx="4789443" cy="247360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9EC632-0899-4812-C64D-2979136D62F0}"/>
              </a:ext>
            </a:extLst>
          </p:cNvPr>
          <p:cNvCxnSpPr>
            <a:cxnSpLocks/>
          </p:cNvCxnSpPr>
          <p:nvPr/>
        </p:nvCxnSpPr>
        <p:spPr>
          <a:xfrm>
            <a:off x="6570141" y="3089941"/>
            <a:ext cx="0" cy="1659341"/>
          </a:xfrm>
          <a:prstGeom prst="line">
            <a:avLst/>
          </a:prstGeom>
          <a:ln w="28575">
            <a:prstDash val="lg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D21E79-E825-88DB-FCA3-75FD6DE23809}"/>
              </a:ext>
            </a:extLst>
          </p:cNvPr>
          <p:cNvCxnSpPr>
            <a:cxnSpLocks/>
          </p:cNvCxnSpPr>
          <p:nvPr/>
        </p:nvCxnSpPr>
        <p:spPr>
          <a:xfrm flipH="1">
            <a:off x="6722541" y="4901682"/>
            <a:ext cx="4576830" cy="0"/>
          </a:xfrm>
          <a:prstGeom prst="line">
            <a:avLst/>
          </a:prstGeom>
          <a:ln w="28575">
            <a:prstDash val="lg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3B14B8-8431-7D11-3110-F6CB1DB8FC92}"/>
              </a:ext>
            </a:extLst>
          </p:cNvPr>
          <p:cNvCxnSpPr>
            <a:cxnSpLocks/>
          </p:cNvCxnSpPr>
          <p:nvPr/>
        </p:nvCxnSpPr>
        <p:spPr>
          <a:xfrm>
            <a:off x="10911986" y="2579868"/>
            <a:ext cx="639312" cy="510073"/>
          </a:xfrm>
          <a:prstGeom prst="line">
            <a:avLst/>
          </a:prstGeom>
          <a:ln w="28575">
            <a:prstDash val="lg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BD8F7D-90EE-45BD-A6FE-FBFE87AF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760561"/>
            <a:ext cx="6301977" cy="3248167"/>
          </a:xfrm>
        </p:spPr>
        <p:txBody>
          <a:bodyPr/>
          <a:lstStyle/>
          <a:p>
            <a:r>
              <a:rPr lang="en-US" dirty="0"/>
              <a:t>To determine if a table meets quality standards, we measure its dimensions</a:t>
            </a:r>
          </a:p>
          <a:p>
            <a:r>
              <a:rPr lang="en-US" dirty="0"/>
              <a:t>Just like we have dimensions of physical items, we have dimensions of Data Quality</a:t>
            </a:r>
          </a:p>
          <a:p>
            <a:r>
              <a:rPr lang="en-US" dirty="0"/>
              <a:t>Measuring those dimensions allows us to tell if the Data meets quality standards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55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4E68-7F28-99FF-31ED-E2D4C661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Dimensions of Data Quality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69868A-3B6A-CD58-D9F2-4C35C419D89D}"/>
              </a:ext>
            </a:extLst>
          </p:cNvPr>
          <p:cNvGrpSpPr/>
          <p:nvPr/>
        </p:nvGrpSpPr>
        <p:grpSpPr>
          <a:xfrm>
            <a:off x="3573235" y="1971737"/>
            <a:ext cx="4264101" cy="3989862"/>
            <a:chOff x="7404324" y="3572928"/>
            <a:chExt cx="2440302" cy="22833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Trapezoid 10">
              <a:extLst>
                <a:ext uri="{FF2B5EF4-FFF2-40B4-BE49-F238E27FC236}">
                  <a16:creationId xmlns:a16="http://schemas.microsoft.com/office/drawing/2014/main" id="{5B1A1516-734D-3B82-C47D-EE6EB3885265}"/>
                </a:ext>
              </a:extLst>
            </p:cNvPr>
            <p:cNvSpPr/>
            <p:nvPr/>
          </p:nvSpPr>
          <p:spPr>
            <a:xfrm rot="8640000" flipV="1">
              <a:off x="7404324" y="3962979"/>
              <a:ext cx="1292588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92278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B8A87908-68F5-4F00-0100-1602CF3379E3}"/>
                </a:ext>
              </a:extLst>
            </p:cNvPr>
            <p:cNvSpPr/>
            <p:nvPr/>
          </p:nvSpPr>
          <p:spPr>
            <a:xfrm rot="12960000" flipV="1">
              <a:off x="8236215" y="3572928"/>
              <a:ext cx="1284153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72BF4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0">
              <a:extLst>
                <a:ext uri="{FF2B5EF4-FFF2-40B4-BE49-F238E27FC236}">
                  <a16:creationId xmlns:a16="http://schemas.microsoft.com/office/drawing/2014/main" id="{6A7A32F4-BA7B-D3AA-34D1-CFDAD2B9A027}"/>
                </a:ext>
              </a:extLst>
            </p:cNvPr>
            <p:cNvSpPr/>
            <p:nvPr/>
          </p:nvSpPr>
          <p:spPr>
            <a:xfrm rot="17280000" flipV="1">
              <a:off x="8873329" y="4233976"/>
              <a:ext cx="1268779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00B5A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0">
              <a:extLst>
                <a:ext uri="{FF2B5EF4-FFF2-40B4-BE49-F238E27FC236}">
                  <a16:creationId xmlns:a16="http://schemas.microsoft.com/office/drawing/2014/main" id="{ED633D80-902A-FC7E-8BF7-E6B571BBD28E}"/>
                </a:ext>
              </a:extLst>
            </p:cNvPr>
            <p:cNvSpPr/>
            <p:nvPr/>
          </p:nvSpPr>
          <p:spPr>
            <a:xfrm flipV="1">
              <a:off x="8429626" y="5040692"/>
              <a:ext cx="1276906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00A0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0">
              <a:extLst>
                <a:ext uri="{FF2B5EF4-FFF2-40B4-BE49-F238E27FC236}">
                  <a16:creationId xmlns:a16="http://schemas.microsoft.com/office/drawing/2014/main" id="{6C365E92-D701-9928-73B9-BF149D83C880}"/>
                </a:ext>
              </a:extLst>
            </p:cNvPr>
            <p:cNvSpPr/>
            <p:nvPr/>
          </p:nvSpPr>
          <p:spPr>
            <a:xfrm rot="4320000" flipV="1">
              <a:off x="7546948" y="4897013"/>
              <a:ext cx="1244732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rgbClr val="0058A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5128A4-269C-B272-321D-4800CF55D066}"/>
              </a:ext>
            </a:extLst>
          </p:cNvPr>
          <p:cNvSpPr/>
          <p:nvPr/>
        </p:nvSpPr>
        <p:spPr>
          <a:xfrm>
            <a:off x="583209" y="1914387"/>
            <a:ext cx="2349890" cy="1630605"/>
          </a:xfrm>
          <a:prstGeom prst="rect">
            <a:avLst/>
          </a:prstGeom>
          <a:noFill/>
          <a:ln>
            <a:solidFill>
              <a:srgbClr val="92278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1FC27E-FC73-E5DF-E6A4-B1F6CB564515}"/>
              </a:ext>
            </a:extLst>
          </p:cNvPr>
          <p:cNvSpPr/>
          <p:nvPr/>
        </p:nvSpPr>
        <p:spPr>
          <a:xfrm>
            <a:off x="641411" y="4861506"/>
            <a:ext cx="2724968" cy="1374276"/>
          </a:xfrm>
          <a:prstGeom prst="rect">
            <a:avLst/>
          </a:prstGeom>
          <a:noFill/>
          <a:ln>
            <a:solidFill>
              <a:srgbClr val="0058A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D5CA76-A187-E5A3-1F7F-89B4301BA674}"/>
              </a:ext>
            </a:extLst>
          </p:cNvPr>
          <p:cNvSpPr/>
          <p:nvPr/>
        </p:nvSpPr>
        <p:spPr>
          <a:xfrm>
            <a:off x="8202281" y="1394752"/>
            <a:ext cx="3342620" cy="1485537"/>
          </a:xfrm>
          <a:prstGeom prst="rect">
            <a:avLst/>
          </a:prstGeom>
          <a:noFill/>
          <a:ln>
            <a:solidFill>
              <a:srgbClr val="72BF4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3BB458-FF1E-198C-2DEC-4EC295E6F6C1}"/>
              </a:ext>
            </a:extLst>
          </p:cNvPr>
          <p:cNvSpPr/>
          <p:nvPr/>
        </p:nvSpPr>
        <p:spPr>
          <a:xfrm>
            <a:off x="8649985" y="3376388"/>
            <a:ext cx="2922999" cy="1369784"/>
          </a:xfrm>
          <a:prstGeom prst="rect">
            <a:avLst/>
          </a:prstGeom>
          <a:noFill/>
          <a:ln>
            <a:solidFill>
              <a:srgbClr val="00B5A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16273A-70A1-CD40-55FB-EFC64A2A1D4B}"/>
              </a:ext>
            </a:extLst>
          </p:cNvPr>
          <p:cNvSpPr/>
          <p:nvPr/>
        </p:nvSpPr>
        <p:spPr>
          <a:xfrm>
            <a:off x="7959703" y="5477138"/>
            <a:ext cx="2640924" cy="1220310"/>
          </a:xfrm>
          <a:prstGeom prst="rect">
            <a:avLst/>
          </a:prstGeom>
          <a:noFill/>
          <a:ln>
            <a:solidFill>
              <a:srgbClr val="00A0D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02066-F43B-D6E0-7AC1-7F1CF94B3458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933099" y="2729690"/>
            <a:ext cx="1261530" cy="150599"/>
          </a:xfrm>
          <a:prstGeom prst="line">
            <a:avLst/>
          </a:prstGeom>
          <a:ln>
            <a:solidFill>
              <a:srgbClr val="92278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6A3A981-CD00-7BD5-C655-EAD353594E93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3366379" y="5009814"/>
            <a:ext cx="980650" cy="538830"/>
          </a:xfrm>
          <a:prstGeom prst="line">
            <a:avLst/>
          </a:prstGeom>
          <a:ln>
            <a:solidFill>
              <a:srgbClr val="0058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5B5E8B-F3A7-4429-4A5B-6600FD571B0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6386106" y="5713858"/>
            <a:ext cx="1573597" cy="373435"/>
          </a:xfrm>
          <a:prstGeom prst="line">
            <a:avLst/>
          </a:prstGeom>
          <a:ln>
            <a:solidFill>
              <a:srgbClr val="0058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57BD3E2-4BB7-4AAD-21CA-91B64C93B811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7771861" y="3977712"/>
            <a:ext cx="878124" cy="83568"/>
          </a:xfrm>
          <a:prstGeom prst="line">
            <a:avLst/>
          </a:prstGeom>
          <a:ln>
            <a:solidFill>
              <a:srgbClr val="00B5A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0F8FEA2-6BEB-4A96-ED98-E46EA4F915E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6450783" y="2076350"/>
            <a:ext cx="1751498" cy="61171"/>
          </a:xfrm>
          <a:prstGeom prst="line">
            <a:avLst/>
          </a:prstGeom>
          <a:ln>
            <a:solidFill>
              <a:srgbClr val="72BF4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2617AED-4BB7-1770-B644-481E677A05F6}"/>
              </a:ext>
            </a:extLst>
          </p:cNvPr>
          <p:cNvSpPr/>
          <p:nvPr/>
        </p:nvSpPr>
        <p:spPr>
          <a:xfrm>
            <a:off x="9021696" y="3165497"/>
            <a:ext cx="3066159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C367E2-1A09-9351-002B-86ED08A8DA07}"/>
              </a:ext>
            </a:extLst>
          </p:cNvPr>
          <p:cNvSpPr txBox="1"/>
          <p:nvPr/>
        </p:nvSpPr>
        <p:spPr>
          <a:xfrm>
            <a:off x="8651081" y="3376387"/>
            <a:ext cx="114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Validity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7FF9B-F4B3-11D6-34A7-D923AA681DD9}"/>
              </a:ext>
            </a:extLst>
          </p:cNvPr>
          <p:cNvSpPr txBox="1"/>
          <p:nvPr/>
        </p:nvSpPr>
        <p:spPr>
          <a:xfrm>
            <a:off x="8651081" y="3716248"/>
            <a:ext cx="2936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Does the value conform </a:t>
            </a:r>
          </a:p>
          <a:p>
            <a:r>
              <a:rPr lang="en-US"/>
              <a:t>to the business rules? Does </a:t>
            </a:r>
          </a:p>
          <a:p>
            <a:r>
              <a:rPr lang="en-US"/>
              <a:t>the data match the domains?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2BD3714-5A64-4802-6525-2F3CAC3674FB}"/>
              </a:ext>
            </a:extLst>
          </p:cNvPr>
          <p:cNvSpPr/>
          <p:nvPr/>
        </p:nvSpPr>
        <p:spPr>
          <a:xfrm>
            <a:off x="8535062" y="1273844"/>
            <a:ext cx="3425329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50CBBF-686E-A856-19CB-C2437CA446B7}"/>
              </a:ext>
            </a:extLst>
          </p:cNvPr>
          <p:cNvSpPr txBox="1"/>
          <p:nvPr/>
        </p:nvSpPr>
        <p:spPr>
          <a:xfrm>
            <a:off x="8197544" y="1329477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Timeliness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CF1E89-BDDF-162F-F1EF-C674F8D10A8D}"/>
              </a:ext>
            </a:extLst>
          </p:cNvPr>
          <p:cNvSpPr txBox="1"/>
          <p:nvPr/>
        </p:nvSpPr>
        <p:spPr>
          <a:xfrm>
            <a:off x="8197544" y="1679960"/>
            <a:ext cx="3355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the data available when </a:t>
            </a:r>
          </a:p>
          <a:p>
            <a:r>
              <a:rPr lang="en-US"/>
              <a:t>you need it? How long after </a:t>
            </a:r>
          </a:p>
          <a:p>
            <a:r>
              <a:rPr lang="en-US"/>
              <a:t>the real-life event has occurred is </a:t>
            </a:r>
          </a:p>
          <a:p>
            <a:r>
              <a:rPr lang="en-US"/>
              <a:t>data available?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572E6D-0301-DFFF-7AE6-DC4FB427F99E}"/>
              </a:ext>
            </a:extLst>
          </p:cNvPr>
          <p:cNvSpPr/>
          <p:nvPr/>
        </p:nvSpPr>
        <p:spPr>
          <a:xfrm>
            <a:off x="8361787" y="5347496"/>
            <a:ext cx="3066159" cy="1510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BCD5F9-FA01-4165-8498-81BF6B1CF240}"/>
              </a:ext>
            </a:extLst>
          </p:cNvPr>
          <p:cNvSpPr txBox="1"/>
          <p:nvPr/>
        </p:nvSpPr>
        <p:spPr>
          <a:xfrm>
            <a:off x="7954966" y="5423295"/>
            <a:ext cx="169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Consistency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F369A0-7246-A28D-78AC-7D9EF12E3712}"/>
              </a:ext>
            </a:extLst>
          </p:cNvPr>
          <p:cNvSpPr txBox="1"/>
          <p:nvPr/>
        </p:nvSpPr>
        <p:spPr>
          <a:xfrm>
            <a:off x="7954966" y="5774117"/>
            <a:ext cx="2823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 the data consistent with</a:t>
            </a:r>
          </a:p>
          <a:p>
            <a:r>
              <a:rPr lang="en-US"/>
              <a:t>the rest of the data in the </a:t>
            </a:r>
          </a:p>
          <a:p>
            <a:r>
              <a:rPr lang="en-US"/>
              <a:t>table?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4AB5613-8452-057B-9099-1D5E0BEC7C3C}"/>
              </a:ext>
            </a:extLst>
          </p:cNvPr>
          <p:cNvSpPr/>
          <p:nvPr/>
        </p:nvSpPr>
        <p:spPr>
          <a:xfrm>
            <a:off x="148186" y="1850174"/>
            <a:ext cx="2342477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F154350-CD1F-A5C7-90DA-43306CE04A19}"/>
              </a:ext>
            </a:extLst>
          </p:cNvPr>
          <p:cNvSpPr/>
          <p:nvPr/>
        </p:nvSpPr>
        <p:spPr>
          <a:xfrm>
            <a:off x="216931" y="4529486"/>
            <a:ext cx="2765458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EDF476-92C1-7821-6F31-9B5B09B8B082}"/>
              </a:ext>
            </a:extLst>
          </p:cNvPr>
          <p:cNvSpPr txBox="1"/>
          <p:nvPr/>
        </p:nvSpPr>
        <p:spPr>
          <a:xfrm>
            <a:off x="647099" y="1914387"/>
            <a:ext cx="19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Completeness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C6A2A2-7662-0C9D-0E50-A750B9E083F8}"/>
              </a:ext>
            </a:extLst>
          </p:cNvPr>
          <p:cNvSpPr txBox="1"/>
          <p:nvPr/>
        </p:nvSpPr>
        <p:spPr>
          <a:xfrm>
            <a:off x="619015" y="4861505"/>
            <a:ext cx="12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Integrity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08AE52-FBCA-3B30-065F-FF70D3005892}"/>
              </a:ext>
            </a:extLst>
          </p:cNvPr>
          <p:cNvSpPr txBox="1"/>
          <p:nvPr/>
        </p:nvSpPr>
        <p:spPr>
          <a:xfrm>
            <a:off x="619015" y="5263192"/>
            <a:ext cx="2874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 cross table relationships </a:t>
            </a:r>
          </a:p>
          <a:p>
            <a:r>
              <a:rPr lang="en-US"/>
              <a:t>working? Are there any </a:t>
            </a:r>
          </a:p>
          <a:p>
            <a:r>
              <a:rPr lang="en-US"/>
              <a:t>duplicate records?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350F4A-DF41-D72D-D947-9F7E3D21A06A}"/>
              </a:ext>
            </a:extLst>
          </p:cNvPr>
          <p:cNvSpPr txBox="1"/>
          <p:nvPr/>
        </p:nvSpPr>
        <p:spPr>
          <a:xfrm>
            <a:off x="647099" y="2303482"/>
            <a:ext cx="2286000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Does all the data exist, and are all required attributes populated for each field?</a:t>
            </a:r>
          </a:p>
        </p:txBody>
      </p:sp>
      <p:pic>
        <p:nvPicPr>
          <p:cNvPr id="52225" name="Graphic 52224" descr="Hourglass 60% with solid fill">
            <a:extLst>
              <a:ext uri="{FF2B5EF4-FFF2-40B4-BE49-F238E27FC236}">
                <a16:creationId xmlns:a16="http://schemas.microsoft.com/office/drawing/2014/main" id="{F1478222-D1FF-7B61-3A84-4863E53FE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0929" y="2303482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28" name="Graphic 52227" descr="Race Flag with solid fill">
            <a:extLst>
              <a:ext uri="{FF2B5EF4-FFF2-40B4-BE49-F238E27FC236}">
                <a16:creationId xmlns:a16="http://schemas.microsoft.com/office/drawing/2014/main" id="{66F37C55-C569-C04B-E737-D0FD5D3DF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326" y="2996352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30" name="Graphic 52229" descr="Handshake with solid fill">
            <a:extLst>
              <a:ext uri="{FF2B5EF4-FFF2-40B4-BE49-F238E27FC236}">
                <a16:creationId xmlns:a16="http://schemas.microsoft.com/office/drawing/2014/main" id="{996C6FF8-A2F3-A680-84D1-7424162FA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1695" y="4620108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32" name="Graphic 52231" descr="Bullseye with solid fill">
            <a:extLst>
              <a:ext uri="{FF2B5EF4-FFF2-40B4-BE49-F238E27FC236}">
                <a16:creationId xmlns:a16="http://schemas.microsoft.com/office/drawing/2014/main" id="{1016FEEF-CD20-858C-B72D-C733F4298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73046" y="4911174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34" name="Graphic 52233" descr="Clipboard Checked with solid fill">
            <a:extLst>
              <a:ext uri="{FF2B5EF4-FFF2-40B4-BE49-F238E27FC236}">
                <a16:creationId xmlns:a16="http://schemas.microsoft.com/office/drawing/2014/main" id="{55CA3A91-75F0-F20D-E098-5CE39F825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5280" y="3441928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784426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4E68-7F28-99FF-31ED-E2D4C661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Dimensions of Data Quality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69868A-3B6A-CD58-D9F2-4C35C419D89D}"/>
              </a:ext>
            </a:extLst>
          </p:cNvPr>
          <p:cNvGrpSpPr/>
          <p:nvPr/>
        </p:nvGrpSpPr>
        <p:grpSpPr>
          <a:xfrm>
            <a:off x="3573235" y="1971737"/>
            <a:ext cx="4264101" cy="3989862"/>
            <a:chOff x="7404324" y="3572928"/>
            <a:chExt cx="2440302" cy="22833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Trapezoid 10">
              <a:extLst>
                <a:ext uri="{FF2B5EF4-FFF2-40B4-BE49-F238E27FC236}">
                  <a16:creationId xmlns:a16="http://schemas.microsoft.com/office/drawing/2014/main" id="{5B1A1516-734D-3B82-C47D-EE6EB3885265}"/>
                </a:ext>
              </a:extLst>
            </p:cNvPr>
            <p:cNvSpPr/>
            <p:nvPr/>
          </p:nvSpPr>
          <p:spPr>
            <a:xfrm rot="8640000" flipV="1">
              <a:off x="7404324" y="3962979"/>
              <a:ext cx="1292588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92278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B8A87908-68F5-4F00-0100-1602CF3379E3}"/>
                </a:ext>
              </a:extLst>
            </p:cNvPr>
            <p:cNvSpPr/>
            <p:nvPr/>
          </p:nvSpPr>
          <p:spPr>
            <a:xfrm rot="12960000" flipV="1">
              <a:off x="8236215" y="3572928"/>
              <a:ext cx="1284153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72BF4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0">
              <a:extLst>
                <a:ext uri="{FF2B5EF4-FFF2-40B4-BE49-F238E27FC236}">
                  <a16:creationId xmlns:a16="http://schemas.microsoft.com/office/drawing/2014/main" id="{6A7A32F4-BA7B-D3AA-34D1-CFDAD2B9A027}"/>
                </a:ext>
              </a:extLst>
            </p:cNvPr>
            <p:cNvSpPr/>
            <p:nvPr/>
          </p:nvSpPr>
          <p:spPr>
            <a:xfrm rot="17280000" flipV="1">
              <a:off x="8873329" y="4233976"/>
              <a:ext cx="1268779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00B5A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0">
              <a:extLst>
                <a:ext uri="{FF2B5EF4-FFF2-40B4-BE49-F238E27FC236}">
                  <a16:creationId xmlns:a16="http://schemas.microsoft.com/office/drawing/2014/main" id="{ED633D80-902A-FC7E-8BF7-E6B571BBD28E}"/>
                </a:ext>
              </a:extLst>
            </p:cNvPr>
            <p:cNvSpPr/>
            <p:nvPr/>
          </p:nvSpPr>
          <p:spPr>
            <a:xfrm flipV="1">
              <a:off x="8429626" y="5040692"/>
              <a:ext cx="1276906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00A0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0">
              <a:extLst>
                <a:ext uri="{FF2B5EF4-FFF2-40B4-BE49-F238E27FC236}">
                  <a16:creationId xmlns:a16="http://schemas.microsoft.com/office/drawing/2014/main" id="{6C365E92-D701-9928-73B9-BF149D83C880}"/>
                </a:ext>
              </a:extLst>
            </p:cNvPr>
            <p:cNvSpPr/>
            <p:nvPr/>
          </p:nvSpPr>
          <p:spPr>
            <a:xfrm rot="4320000" flipV="1">
              <a:off x="7546948" y="4897013"/>
              <a:ext cx="1244732" cy="673814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rgbClr val="0058A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5128A4-269C-B272-321D-4800CF55D066}"/>
              </a:ext>
            </a:extLst>
          </p:cNvPr>
          <p:cNvSpPr/>
          <p:nvPr/>
        </p:nvSpPr>
        <p:spPr>
          <a:xfrm>
            <a:off x="583209" y="1914387"/>
            <a:ext cx="2349890" cy="1630605"/>
          </a:xfrm>
          <a:prstGeom prst="rect">
            <a:avLst/>
          </a:prstGeom>
          <a:noFill/>
          <a:ln>
            <a:solidFill>
              <a:srgbClr val="92278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1FC27E-FC73-E5DF-E6A4-B1F6CB564515}"/>
              </a:ext>
            </a:extLst>
          </p:cNvPr>
          <p:cNvSpPr/>
          <p:nvPr/>
        </p:nvSpPr>
        <p:spPr>
          <a:xfrm>
            <a:off x="641411" y="4861506"/>
            <a:ext cx="2724968" cy="1374276"/>
          </a:xfrm>
          <a:prstGeom prst="rect">
            <a:avLst/>
          </a:prstGeom>
          <a:noFill/>
          <a:ln>
            <a:solidFill>
              <a:srgbClr val="0058A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D5CA76-A187-E5A3-1F7F-89B4301BA674}"/>
              </a:ext>
            </a:extLst>
          </p:cNvPr>
          <p:cNvSpPr/>
          <p:nvPr/>
        </p:nvSpPr>
        <p:spPr>
          <a:xfrm>
            <a:off x="8202281" y="1394752"/>
            <a:ext cx="3342620" cy="1485537"/>
          </a:xfrm>
          <a:prstGeom prst="rect">
            <a:avLst/>
          </a:prstGeom>
          <a:noFill/>
          <a:ln>
            <a:solidFill>
              <a:srgbClr val="72BF4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3BB458-FF1E-198C-2DEC-4EC295E6F6C1}"/>
              </a:ext>
            </a:extLst>
          </p:cNvPr>
          <p:cNvSpPr/>
          <p:nvPr/>
        </p:nvSpPr>
        <p:spPr>
          <a:xfrm>
            <a:off x="8649985" y="3376388"/>
            <a:ext cx="2922999" cy="1369784"/>
          </a:xfrm>
          <a:prstGeom prst="rect">
            <a:avLst/>
          </a:prstGeom>
          <a:noFill/>
          <a:ln>
            <a:solidFill>
              <a:srgbClr val="00B5A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16273A-70A1-CD40-55FB-EFC64A2A1D4B}"/>
              </a:ext>
            </a:extLst>
          </p:cNvPr>
          <p:cNvSpPr/>
          <p:nvPr/>
        </p:nvSpPr>
        <p:spPr>
          <a:xfrm>
            <a:off x="7959703" y="5477138"/>
            <a:ext cx="2640924" cy="1220310"/>
          </a:xfrm>
          <a:prstGeom prst="rect">
            <a:avLst/>
          </a:prstGeom>
          <a:noFill/>
          <a:ln>
            <a:solidFill>
              <a:srgbClr val="00A0D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02066-F43B-D6E0-7AC1-7F1CF94B3458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933099" y="2729690"/>
            <a:ext cx="1261530" cy="150599"/>
          </a:xfrm>
          <a:prstGeom prst="line">
            <a:avLst/>
          </a:prstGeom>
          <a:ln>
            <a:solidFill>
              <a:srgbClr val="92278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6A3A981-CD00-7BD5-C655-EAD353594E93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3366379" y="5009814"/>
            <a:ext cx="980650" cy="538830"/>
          </a:xfrm>
          <a:prstGeom prst="line">
            <a:avLst/>
          </a:prstGeom>
          <a:ln>
            <a:solidFill>
              <a:srgbClr val="0058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5B5E8B-F3A7-4429-4A5B-6600FD571B0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6386106" y="5713858"/>
            <a:ext cx="1573597" cy="373435"/>
          </a:xfrm>
          <a:prstGeom prst="line">
            <a:avLst/>
          </a:prstGeom>
          <a:ln>
            <a:solidFill>
              <a:srgbClr val="0058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57BD3E2-4BB7-4AAD-21CA-91B64C93B811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7771861" y="3977712"/>
            <a:ext cx="878124" cy="83568"/>
          </a:xfrm>
          <a:prstGeom prst="line">
            <a:avLst/>
          </a:prstGeom>
          <a:ln>
            <a:solidFill>
              <a:srgbClr val="00B5A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0F8FEA2-6BEB-4A96-ED98-E46EA4F915E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6450783" y="2076350"/>
            <a:ext cx="1751498" cy="61171"/>
          </a:xfrm>
          <a:prstGeom prst="line">
            <a:avLst/>
          </a:prstGeom>
          <a:ln>
            <a:solidFill>
              <a:srgbClr val="72BF4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2617AED-4BB7-1770-B644-481E677A05F6}"/>
              </a:ext>
            </a:extLst>
          </p:cNvPr>
          <p:cNvSpPr/>
          <p:nvPr/>
        </p:nvSpPr>
        <p:spPr>
          <a:xfrm>
            <a:off x="9021696" y="3165497"/>
            <a:ext cx="3066159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C367E2-1A09-9351-002B-86ED08A8DA07}"/>
              </a:ext>
            </a:extLst>
          </p:cNvPr>
          <p:cNvSpPr txBox="1"/>
          <p:nvPr/>
        </p:nvSpPr>
        <p:spPr>
          <a:xfrm>
            <a:off x="8651081" y="3376387"/>
            <a:ext cx="114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Validity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7FF9B-F4B3-11D6-34A7-D923AA681DD9}"/>
              </a:ext>
            </a:extLst>
          </p:cNvPr>
          <p:cNvSpPr txBox="1"/>
          <p:nvPr/>
        </p:nvSpPr>
        <p:spPr>
          <a:xfrm>
            <a:off x="8651081" y="3716248"/>
            <a:ext cx="2936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Does the value conform </a:t>
            </a:r>
          </a:p>
          <a:p>
            <a:r>
              <a:rPr lang="en-US"/>
              <a:t>to the business rules? Does </a:t>
            </a:r>
          </a:p>
          <a:p>
            <a:r>
              <a:rPr lang="en-US"/>
              <a:t>the data match the domains?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2BD3714-5A64-4802-6525-2F3CAC3674FB}"/>
              </a:ext>
            </a:extLst>
          </p:cNvPr>
          <p:cNvSpPr/>
          <p:nvPr/>
        </p:nvSpPr>
        <p:spPr>
          <a:xfrm>
            <a:off x="8535062" y="1273844"/>
            <a:ext cx="3425329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50CBBF-686E-A856-19CB-C2437CA446B7}"/>
              </a:ext>
            </a:extLst>
          </p:cNvPr>
          <p:cNvSpPr txBox="1"/>
          <p:nvPr/>
        </p:nvSpPr>
        <p:spPr>
          <a:xfrm>
            <a:off x="8197544" y="1329477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Timeliness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CF1E89-BDDF-162F-F1EF-C674F8D10A8D}"/>
              </a:ext>
            </a:extLst>
          </p:cNvPr>
          <p:cNvSpPr txBox="1"/>
          <p:nvPr/>
        </p:nvSpPr>
        <p:spPr>
          <a:xfrm>
            <a:off x="8197544" y="1679960"/>
            <a:ext cx="3355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the data available when </a:t>
            </a:r>
          </a:p>
          <a:p>
            <a:r>
              <a:rPr lang="en-US"/>
              <a:t>you need it? How long after </a:t>
            </a:r>
          </a:p>
          <a:p>
            <a:r>
              <a:rPr lang="en-US"/>
              <a:t>the real-life event has occurred is </a:t>
            </a:r>
          </a:p>
          <a:p>
            <a:r>
              <a:rPr lang="en-US"/>
              <a:t>data available?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572E6D-0301-DFFF-7AE6-DC4FB427F99E}"/>
              </a:ext>
            </a:extLst>
          </p:cNvPr>
          <p:cNvSpPr/>
          <p:nvPr/>
        </p:nvSpPr>
        <p:spPr>
          <a:xfrm>
            <a:off x="8361787" y="5347496"/>
            <a:ext cx="3066159" cy="1510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BCD5F9-FA01-4165-8498-81BF6B1CF240}"/>
              </a:ext>
            </a:extLst>
          </p:cNvPr>
          <p:cNvSpPr txBox="1"/>
          <p:nvPr/>
        </p:nvSpPr>
        <p:spPr>
          <a:xfrm>
            <a:off x="7954966" y="5423295"/>
            <a:ext cx="169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Consistency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F369A0-7246-A28D-78AC-7D9EF12E3712}"/>
              </a:ext>
            </a:extLst>
          </p:cNvPr>
          <p:cNvSpPr txBox="1"/>
          <p:nvPr/>
        </p:nvSpPr>
        <p:spPr>
          <a:xfrm>
            <a:off x="7954966" y="5774117"/>
            <a:ext cx="2823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 the data consistent with</a:t>
            </a:r>
          </a:p>
          <a:p>
            <a:r>
              <a:rPr lang="en-US"/>
              <a:t>the rest of the data in the </a:t>
            </a:r>
          </a:p>
          <a:p>
            <a:r>
              <a:rPr lang="en-US"/>
              <a:t>table?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4AB5613-8452-057B-9099-1D5E0BEC7C3C}"/>
              </a:ext>
            </a:extLst>
          </p:cNvPr>
          <p:cNvSpPr/>
          <p:nvPr/>
        </p:nvSpPr>
        <p:spPr>
          <a:xfrm>
            <a:off x="148186" y="1850174"/>
            <a:ext cx="2342477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F154350-CD1F-A5C7-90DA-43306CE04A19}"/>
              </a:ext>
            </a:extLst>
          </p:cNvPr>
          <p:cNvSpPr/>
          <p:nvPr/>
        </p:nvSpPr>
        <p:spPr>
          <a:xfrm>
            <a:off x="216931" y="4529486"/>
            <a:ext cx="2765458" cy="178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EDF476-92C1-7821-6F31-9B5B09B8B082}"/>
              </a:ext>
            </a:extLst>
          </p:cNvPr>
          <p:cNvSpPr txBox="1"/>
          <p:nvPr/>
        </p:nvSpPr>
        <p:spPr>
          <a:xfrm>
            <a:off x="647099" y="1914387"/>
            <a:ext cx="19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Completeness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C6A2A2-7662-0C9D-0E50-A750B9E083F8}"/>
              </a:ext>
            </a:extLst>
          </p:cNvPr>
          <p:cNvSpPr txBox="1"/>
          <p:nvPr/>
        </p:nvSpPr>
        <p:spPr>
          <a:xfrm>
            <a:off x="619015" y="4861505"/>
            <a:ext cx="12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Integrity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08AE52-FBCA-3B30-065F-FF70D3005892}"/>
              </a:ext>
            </a:extLst>
          </p:cNvPr>
          <p:cNvSpPr txBox="1"/>
          <p:nvPr/>
        </p:nvSpPr>
        <p:spPr>
          <a:xfrm>
            <a:off x="619015" y="5263192"/>
            <a:ext cx="2874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 cross table relationships </a:t>
            </a:r>
          </a:p>
          <a:p>
            <a:r>
              <a:rPr lang="en-US"/>
              <a:t>working? Are there any </a:t>
            </a:r>
          </a:p>
          <a:p>
            <a:r>
              <a:rPr lang="en-US"/>
              <a:t>duplicate records?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350F4A-DF41-D72D-D947-9F7E3D21A06A}"/>
              </a:ext>
            </a:extLst>
          </p:cNvPr>
          <p:cNvSpPr txBox="1"/>
          <p:nvPr/>
        </p:nvSpPr>
        <p:spPr>
          <a:xfrm>
            <a:off x="647099" y="2303482"/>
            <a:ext cx="2286000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Does all the data exist, and are all required attributes populated for each field?</a:t>
            </a:r>
          </a:p>
        </p:txBody>
      </p:sp>
      <p:pic>
        <p:nvPicPr>
          <p:cNvPr id="52225" name="Graphic 52224" descr="Hourglass 60% with solid fill">
            <a:extLst>
              <a:ext uri="{FF2B5EF4-FFF2-40B4-BE49-F238E27FC236}">
                <a16:creationId xmlns:a16="http://schemas.microsoft.com/office/drawing/2014/main" id="{F1478222-D1FF-7B61-3A84-4863E53FE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0929" y="2303482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28" name="Graphic 52227" descr="Race Flag with solid fill">
            <a:extLst>
              <a:ext uri="{FF2B5EF4-FFF2-40B4-BE49-F238E27FC236}">
                <a16:creationId xmlns:a16="http://schemas.microsoft.com/office/drawing/2014/main" id="{66F37C55-C569-C04B-E737-D0FD5D3DF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326" y="2996352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30" name="Graphic 52229" descr="Handshake with solid fill">
            <a:extLst>
              <a:ext uri="{FF2B5EF4-FFF2-40B4-BE49-F238E27FC236}">
                <a16:creationId xmlns:a16="http://schemas.microsoft.com/office/drawing/2014/main" id="{996C6FF8-A2F3-A680-84D1-7424162FA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1695" y="4620108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32" name="Graphic 52231" descr="Bullseye with solid fill">
            <a:extLst>
              <a:ext uri="{FF2B5EF4-FFF2-40B4-BE49-F238E27FC236}">
                <a16:creationId xmlns:a16="http://schemas.microsoft.com/office/drawing/2014/main" id="{1016FEEF-CD20-858C-B72D-C733F4298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73046" y="4911174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234" name="Graphic 52233" descr="Clipboard Checked with solid fill">
            <a:extLst>
              <a:ext uri="{FF2B5EF4-FFF2-40B4-BE49-F238E27FC236}">
                <a16:creationId xmlns:a16="http://schemas.microsoft.com/office/drawing/2014/main" id="{55CA3A91-75F0-F20D-E098-5CE39F825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5280" y="3441928"/>
            <a:ext cx="548640" cy="5486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784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 dirty="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5 – Sources of Anomalies</a:t>
            </a:r>
          </a:p>
        </p:txBody>
      </p:sp>
    </p:spTree>
    <p:extLst>
      <p:ext uri="{BB962C8B-B14F-4D97-AF65-F5344CB8AC3E}">
        <p14:creationId xmlns:p14="http://schemas.microsoft.com/office/powerpoint/2010/main" val="399272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Anomaly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FF8F6-6A61-C09B-77C6-484035E6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5684520" cy="1168862"/>
          </a:xfrm>
        </p:spPr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81897F6A-285A-D0BE-DAED-C04884FA9F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37647" y="1899689"/>
              <a:ext cx="6177280" cy="3474720"/>
            </p:xfrm>
            <a:graphic>
              <a:graphicData uri="http://schemas.microsoft.com/office/powerpoint/2016/slidezoom">
                <pslz:sldZm>
                  <pslz:sldZmObj sldId="604" cId="2687844268">
                    <pslz:zmPr id="{1829FFC9-0666-4470-8582-624EF1BC066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77280" cy="3474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1897F6A-285A-D0BE-DAED-C04884FA9F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7647" y="1899689"/>
                <a:ext cx="6177280" cy="34747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3F4B444-B25F-4BA8-501B-7EE363F2ABD7}"/>
              </a:ext>
            </a:extLst>
          </p:cNvPr>
          <p:cNvSpPr txBox="1">
            <a:spLocks/>
          </p:cNvSpPr>
          <p:nvPr/>
        </p:nvSpPr>
        <p:spPr bwMode="auto">
          <a:xfrm>
            <a:off x="284018" y="2484120"/>
            <a:ext cx="4955639" cy="268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/>
              <a:t>Exercise: For each Dimension of Data Quality, what sources of anomaly might exist? </a:t>
            </a:r>
          </a:p>
          <a:p>
            <a:pPr eaLnBrk="1" hangingPunct="1"/>
            <a:r>
              <a:rPr lang="en-US" dirty="0"/>
              <a:t>How would you prevent those anomalies from occurring?</a:t>
            </a:r>
          </a:p>
        </p:txBody>
      </p:sp>
    </p:spTree>
    <p:extLst>
      <p:ext uri="{BB962C8B-B14F-4D97-AF65-F5344CB8AC3E}">
        <p14:creationId xmlns:p14="http://schemas.microsoft.com/office/powerpoint/2010/main" val="39114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Exercise: Completeness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25527F-9E81-321B-72DC-D20E6CFA1B41}"/>
              </a:ext>
            </a:extLst>
          </p:cNvPr>
          <p:cNvSpPr txBox="1"/>
          <p:nvPr/>
        </p:nvSpPr>
        <p:spPr>
          <a:xfrm>
            <a:off x="7384892" y="5147659"/>
            <a:ext cx="206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Completeness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6E6D3-0CA9-A00E-C0C6-C7286AFBE269}"/>
              </a:ext>
            </a:extLst>
          </p:cNvPr>
          <p:cNvSpPr txBox="1"/>
          <p:nvPr/>
        </p:nvSpPr>
        <p:spPr>
          <a:xfrm>
            <a:off x="7384893" y="5498142"/>
            <a:ext cx="451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Does all the data exist, and are all the required attributes populated for each field?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43011E3-A945-1FDC-CECE-7C4673B8136A}"/>
              </a:ext>
            </a:extLst>
          </p:cNvPr>
          <p:cNvSpPr txBox="1">
            <a:spLocks/>
          </p:cNvSpPr>
          <p:nvPr/>
        </p:nvSpPr>
        <p:spPr bwMode="auto">
          <a:xfrm>
            <a:off x="509736" y="1397597"/>
            <a:ext cx="6474027" cy="25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2400" b="1" dirty="0"/>
              <a:t>Example 1</a:t>
            </a:r>
          </a:p>
          <a:p>
            <a:pPr marL="0" indent="0" eaLnBrk="1" hangingPunct="1">
              <a:buNone/>
            </a:pPr>
            <a:r>
              <a:rPr lang="en-US" sz="2400" b="1" dirty="0"/>
              <a:t>Problem: </a:t>
            </a:r>
            <a:r>
              <a:rPr lang="en-US" sz="2400" dirty="0"/>
              <a:t>Incomplete records</a:t>
            </a:r>
          </a:p>
          <a:p>
            <a:pPr marL="0" indent="0" eaLnBrk="1" hangingPunct="1">
              <a:buNone/>
            </a:pPr>
            <a:r>
              <a:rPr lang="en-US" sz="2400" b="1" dirty="0"/>
              <a:t>Source of Anomaly: </a:t>
            </a:r>
            <a:r>
              <a:rPr lang="en-US" sz="2400" dirty="0"/>
              <a:t>User accidently skipped field in survey</a:t>
            </a:r>
          </a:p>
          <a:p>
            <a:pPr marL="0" indent="0" eaLnBrk="1" hangingPunct="1">
              <a:buNone/>
            </a:pPr>
            <a:r>
              <a:rPr lang="en-US" sz="2400" b="1" dirty="0"/>
              <a:t>Mitigation Strategy: </a:t>
            </a:r>
            <a:r>
              <a:rPr lang="en-US" sz="2400" dirty="0"/>
              <a:t>Enforce mandatory fields in field app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77326-09BB-6A2E-972E-8D0C23618C9A}"/>
              </a:ext>
            </a:extLst>
          </p:cNvPr>
          <p:cNvGrpSpPr/>
          <p:nvPr/>
        </p:nvGrpSpPr>
        <p:grpSpPr>
          <a:xfrm>
            <a:off x="8058773" y="2007170"/>
            <a:ext cx="3169060" cy="2965246"/>
            <a:chOff x="3573235" y="1971737"/>
            <a:chExt cx="4264101" cy="3989862"/>
          </a:xfrm>
        </p:grpSpPr>
        <p:sp>
          <p:nvSpPr>
            <p:cNvPr id="5" name="Trapezoid 10">
              <a:extLst>
                <a:ext uri="{FF2B5EF4-FFF2-40B4-BE49-F238E27FC236}">
                  <a16:creationId xmlns:a16="http://schemas.microsoft.com/office/drawing/2014/main" id="{0038B27F-C8D0-33EE-743A-DDB8DD9F3362}"/>
                </a:ext>
              </a:extLst>
            </p:cNvPr>
            <p:cNvSpPr/>
            <p:nvPr/>
          </p:nvSpPr>
          <p:spPr>
            <a:xfrm rot="8640000" flipV="1">
              <a:off x="3573235" y="2653299"/>
              <a:ext cx="2258624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92278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10">
              <a:extLst>
                <a:ext uri="{FF2B5EF4-FFF2-40B4-BE49-F238E27FC236}">
                  <a16:creationId xmlns:a16="http://schemas.microsoft.com/office/drawing/2014/main" id="{0366DBE5-3EB9-4922-CBF6-7BAC4E9FED94}"/>
                </a:ext>
              </a:extLst>
            </p:cNvPr>
            <p:cNvSpPr/>
            <p:nvPr/>
          </p:nvSpPr>
          <p:spPr>
            <a:xfrm rot="12960000" flipV="1">
              <a:off x="5026853" y="1971737"/>
              <a:ext cx="2243885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10">
              <a:extLst>
                <a:ext uri="{FF2B5EF4-FFF2-40B4-BE49-F238E27FC236}">
                  <a16:creationId xmlns:a16="http://schemas.microsoft.com/office/drawing/2014/main" id="{7BED467A-56B9-C916-F52A-BF3DBB63BB8B}"/>
                </a:ext>
              </a:extLst>
            </p:cNvPr>
            <p:cNvSpPr/>
            <p:nvPr/>
          </p:nvSpPr>
          <p:spPr>
            <a:xfrm rot="17280000" flipV="1">
              <a:off x="6140125" y="3126830"/>
              <a:ext cx="2217021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10">
              <a:extLst>
                <a:ext uri="{FF2B5EF4-FFF2-40B4-BE49-F238E27FC236}">
                  <a16:creationId xmlns:a16="http://schemas.microsoft.com/office/drawing/2014/main" id="{F656F7C8-37E3-EA58-AFE7-30579C629C84}"/>
                </a:ext>
              </a:extLst>
            </p:cNvPr>
            <p:cNvSpPr/>
            <p:nvPr/>
          </p:nvSpPr>
          <p:spPr>
            <a:xfrm flipV="1">
              <a:off x="5364813" y="4536458"/>
              <a:ext cx="223122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10">
              <a:extLst>
                <a:ext uri="{FF2B5EF4-FFF2-40B4-BE49-F238E27FC236}">
                  <a16:creationId xmlns:a16="http://schemas.microsoft.com/office/drawing/2014/main" id="{8AE57D8C-9E9C-BEE3-BA0A-530B30EBD87E}"/>
                </a:ext>
              </a:extLst>
            </p:cNvPr>
            <p:cNvSpPr/>
            <p:nvPr/>
          </p:nvSpPr>
          <p:spPr>
            <a:xfrm rot="4320000" flipV="1">
              <a:off x="3822451" y="4285398"/>
              <a:ext cx="217500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Hourglass 60% with solid fill">
              <a:extLst>
                <a:ext uri="{FF2B5EF4-FFF2-40B4-BE49-F238E27FC236}">
                  <a16:creationId xmlns:a16="http://schemas.microsoft.com/office/drawing/2014/main" id="{C2160162-B8C9-BCCA-1DF5-71C26F37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0929" y="230348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1" name="Graphic 10" descr="Race Flag with solid fill">
              <a:extLst>
                <a:ext uri="{FF2B5EF4-FFF2-40B4-BE49-F238E27FC236}">
                  <a16:creationId xmlns:a16="http://schemas.microsoft.com/office/drawing/2014/main" id="{B1BB82DE-9442-EE44-C2CC-E8E385A5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86326" y="299635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2" name="Graphic 11" descr="Handshake with solid fill">
              <a:extLst>
                <a:ext uri="{FF2B5EF4-FFF2-40B4-BE49-F238E27FC236}">
                  <a16:creationId xmlns:a16="http://schemas.microsoft.com/office/drawing/2014/main" id="{64417882-7A38-3564-3B46-E9041BE0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51695" y="462010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09B2CE15-D3A8-B047-4875-7E3D8FF37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73046" y="4911174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4" name="Graphic 13" descr="Clipboard Checked with solid fill">
              <a:extLst>
                <a:ext uri="{FF2B5EF4-FFF2-40B4-BE49-F238E27FC236}">
                  <a16:creationId xmlns:a16="http://schemas.microsoft.com/office/drawing/2014/main" id="{FB2494D4-DE9D-328E-A42F-799F44CF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25280" y="344192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BA9EAB5-D487-63CE-ECF9-4CB65C9CA7BE}"/>
              </a:ext>
            </a:extLst>
          </p:cNvPr>
          <p:cNvSpPr txBox="1"/>
          <p:nvPr/>
        </p:nvSpPr>
        <p:spPr>
          <a:xfrm>
            <a:off x="509735" y="4131145"/>
            <a:ext cx="6474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Missing records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 of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nomaly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dropped in processing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 Strategy: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Confirm record count at beginning and end of ETL</a:t>
            </a:r>
          </a:p>
        </p:txBody>
      </p:sp>
    </p:spTree>
    <p:extLst>
      <p:ext uri="{BB962C8B-B14F-4D97-AF65-F5344CB8AC3E}">
        <p14:creationId xmlns:p14="http://schemas.microsoft.com/office/powerpoint/2010/main" val="4200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Exercise: Timeliness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25527F-9E81-321B-72DC-D20E6CFA1B41}"/>
              </a:ext>
            </a:extLst>
          </p:cNvPr>
          <p:cNvSpPr txBox="1"/>
          <p:nvPr/>
        </p:nvSpPr>
        <p:spPr>
          <a:xfrm>
            <a:off x="7384892" y="5147659"/>
            <a:ext cx="206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Timeliness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6E6D3-0CA9-A00E-C0C6-C7286AFBE269}"/>
              </a:ext>
            </a:extLst>
          </p:cNvPr>
          <p:cNvSpPr txBox="1"/>
          <p:nvPr/>
        </p:nvSpPr>
        <p:spPr>
          <a:xfrm>
            <a:off x="7384893" y="5498142"/>
            <a:ext cx="451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Is the data available when you need it? How long after the real-life event has occurred is data available?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77326-09BB-6A2E-972E-8D0C23618C9A}"/>
              </a:ext>
            </a:extLst>
          </p:cNvPr>
          <p:cNvGrpSpPr/>
          <p:nvPr/>
        </p:nvGrpSpPr>
        <p:grpSpPr>
          <a:xfrm>
            <a:off x="8058773" y="2007170"/>
            <a:ext cx="3169060" cy="2965246"/>
            <a:chOff x="3573235" y="1971737"/>
            <a:chExt cx="4264101" cy="3989862"/>
          </a:xfrm>
        </p:grpSpPr>
        <p:sp>
          <p:nvSpPr>
            <p:cNvPr id="5" name="Trapezoid 10">
              <a:extLst>
                <a:ext uri="{FF2B5EF4-FFF2-40B4-BE49-F238E27FC236}">
                  <a16:creationId xmlns:a16="http://schemas.microsoft.com/office/drawing/2014/main" id="{0038B27F-C8D0-33EE-743A-DDB8DD9F3362}"/>
                </a:ext>
              </a:extLst>
            </p:cNvPr>
            <p:cNvSpPr/>
            <p:nvPr/>
          </p:nvSpPr>
          <p:spPr>
            <a:xfrm rot="8640000" flipV="1">
              <a:off x="3573235" y="2653299"/>
              <a:ext cx="2258624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10">
              <a:extLst>
                <a:ext uri="{FF2B5EF4-FFF2-40B4-BE49-F238E27FC236}">
                  <a16:creationId xmlns:a16="http://schemas.microsoft.com/office/drawing/2014/main" id="{0366DBE5-3EB9-4922-CBF6-7BAC4E9FED94}"/>
                </a:ext>
              </a:extLst>
            </p:cNvPr>
            <p:cNvSpPr/>
            <p:nvPr/>
          </p:nvSpPr>
          <p:spPr>
            <a:xfrm rot="12960000" flipV="1">
              <a:off x="5026853" y="1971737"/>
              <a:ext cx="2243885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72BF4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10">
              <a:extLst>
                <a:ext uri="{FF2B5EF4-FFF2-40B4-BE49-F238E27FC236}">
                  <a16:creationId xmlns:a16="http://schemas.microsoft.com/office/drawing/2014/main" id="{7BED467A-56B9-C916-F52A-BF3DBB63BB8B}"/>
                </a:ext>
              </a:extLst>
            </p:cNvPr>
            <p:cNvSpPr/>
            <p:nvPr/>
          </p:nvSpPr>
          <p:spPr>
            <a:xfrm rot="17280000" flipV="1">
              <a:off x="6140125" y="3126830"/>
              <a:ext cx="2217021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10">
              <a:extLst>
                <a:ext uri="{FF2B5EF4-FFF2-40B4-BE49-F238E27FC236}">
                  <a16:creationId xmlns:a16="http://schemas.microsoft.com/office/drawing/2014/main" id="{F656F7C8-37E3-EA58-AFE7-30579C629C84}"/>
                </a:ext>
              </a:extLst>
            </p:cNvPr>
            <p:cNvSpPr/>
            <p:nvPr/>
          </p:nvSpPr>
          <p:spPr>
            <a:xfrm flipV="1">
              <a:off x="5364813" y="4536458"/>
              <a:ext cx="223122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10">
              <a:extLst>
                <a:ext uri="{FF2B5EF4-FFF2-40B4-BE49-F238E27FC236}">
                  <a16:creationId xmlns:a16="http://schemas.microsoft.com/office/drawing/2014/main" id="{8AE57D8C-9E9C-BEE3-BA0A-530B30EBD87E}"/>
                </a:ext>
              </a:extLst>
            </p:cNvPr>
            <p:cNvSpPr/>
            <p:nvPr/>
          </p:nvSpPr>
          <p:spPr>
            <a:xfrm rot="4320000" flipV="1">
              <a:off x="3822451" y="4285398"/>
              <a:ext cx="217500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Hourglass 60% with solid fill">
              <a:extLst>
                <a:ext uri="{FF2B5EF4-FFF2-40B4-BE49-F238E27FC236}">
                  <a16:creationId xmlns:a16="http://schemas.microsoft.com/office/drawing/2014/main" id="{C2160162-B8C9-BCCA-1DF5-71C26F37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70929" y="230348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1" name="Graphic 10" descr="Race Flag with solid fill">
              <a:extLst>
                <a:ext uri="{FF2B5EF4-FFF2-40B4-BE49-F238E27FC236}">
                  <a16:creationId xmlns:a16="http://schemas.microsoft.com/office/drawing/2014/main" id="{B1BB82DE-9442-EE44-C2CC-E8E385A5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86326" y="299635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2" name="Graphic 11" descr="Handshake with solid fill">
              <a:extLst>
                <a:ext uri="{FF2B5EF4-FFF2-40B4-BE49-F238E27FC236}">
                  <a16:creationId xmlns:a16="http://schemas.microsoft.com/office/drawing/2014/main" id="{64417882-7A38-3564-3B46-E9041BE0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51695" y="462010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09B2CE15-D3A8-B047-4875-7E3D8FF37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73046" y="4911174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4" name="Graphic 13" descr="Clipboard Checked with solid fill">
              <a:extLst>
                <a:ext uri="{FF2B5EF4-FFF2-40B4-BE49-F238E27FC236}">
                  <a16:creationId xmlns:a16="http://schemas.microsoft.com/office/drawing/2014/main" id="{FB2494D4-DE9D-328E-A42F-799F44CF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25280" y="344192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0B79598-9100-4C65-34D9-E484A2A76B7F}"/>
              </a:ext>
            </a:extLst>
          </p:cNvPr>
          <p:cNvSpPr txBox="1">
            <a:spLocks/>
          </p:cNvSpPr>
          <p:nvPr/>
        </p:nvSpPr>
        <p:spPr bwMode="auto">
          <a:xfrm>
            <a:off x="509736" y="1397597"/>
            <a:ext cx="6474027" cy="25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2400" b="1" dirty="0"/>
              <a:t>Example 1</a:t>
            </a:r>
          </a:p>
          <a:p>
            <a:pPr marL="0" indent="0" eaLnBrk="1" hangingPunct="1">
              <a:buNone/>
            </a:pPr>
            <a:r>
              <a:rPr lang="en-US" sz="2400" b="1" dirty="0"/>
              <a:t>Problem: </a:t>
            </a:r>
            <a:r>
              <a:rPr lang="en-US" sz="2400" dirty="0"/>
              <a:t>Data not updated frequently enough</a:t>
            </a:r>
          </a:p>
          <a:p>
            <a:pPr marL="0" indent="0" eaLnBrk="1" hangingPunct="1">
              <a:buNone/>
            </a:pPr>
            <a:r>
              <a:rPr lang="en-US" sz="2400" b="1" dirty="0"/>
              <a:t>Source of Anomaly: </a:t>
            </a:r>
            <a:r>
              <a:rPr lang="en-US" sz="2400" dirty="0"/>
              <a:t>ETL runs weekly </a:t>
            </a:r>
          </a:p>
          <a:p>
            <a:pPr marL="0" indent="0" eaLnBrk="1" hangingPunct="1">
              <a:buNone/>
            </a:pPr>
            <a:r>
              <a:rPr lang="en-US" sz="2400" b="1" dirty="0"/>
              <a:t>Mitigation Strategy: </a:t>
            </a:r>
            <a:r>
              <a:rPr lang="en-US" sz="2400" dirty="0"/>
              <a:t>Increase scheduling of ETL process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79234-0458-B99D-36DF-7B266A0A8ADC}"/>
              </a:ext>
            </a:extLst>
          </p:cNvPr>
          <p:cNvSpPr txBox="1"/>
          <p:nvPr/>
        </p:nvSpPr>
        <p:spPr>
          <a:xfrm>
            <a:off x="509735" y="4131145"/>
            <a:ext cx="6474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takes too long to process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 of Anomaly: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ETL process cannot finish all input data within the time required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 Strategy: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processing capabilities of machine running ETL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anomaly Exercise: Validity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25527F-9E81-321B-72DC-D20E6CFA1B41}"/>
              </a:ext>
            </a:extLst>
          </p:cNvPr>
          <p:cNvSpPr txBox="1"/>
          <p:nvPr/>
        </p:nvSpPr>
        <p:spPr>
          <a:xfrm>
            <a:off x="7384892" y="5147659"/>
            <a:ext cx="206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Validity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6E6D3-0CA9-A00E-C0C6-C7286AFBE269}"/>
              </a:ext>
            </a:extLst>
          </p:cNvPr>
          <p:cNvSpPr txBox="1"/>
          <p:nvPr/>
        </p:nvSpPr>
        <p:spPr>
          <a:xfrm>
            <a:off x="7384893" y="5498142"/>
            <a:ext cx="451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Does the value conform to the business rules? Does the data match the domain?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659430B-D6D9-8260-F211-2CB9A95D1E38}"/>
              </a:ext>
            </a:extLst>
          </p:cNvPr>
          <p:cNvGrpSpPr/>
          <p:nvPr/>
        </p:nvGrpSpPr>
        <p:grpSpPr>
          <a:xfrm>
            <a:off x="8058773" y="2007170"/>
            <a:ext cx="3169060" cy="2965246"/>
            <a:chOff x="3573235" y="1971737"/>
            <a:chExt cx="4264101" cy="3989862"/>
          </a:xfrm>
        </p:grpSpPr>
        <p:sp>
          <p:nvSpPr>
            <p:cNvPr id="61" name="Trapezoid 10">
              <a:extLst>
                <a:ext uri="{FF2B5EF4-FFF2-40B4-BE49-F238E27FC236}">
                  <a16:creationId xmlns:a16="http://schemas.microsoft.com/office/drawing/2014/main" id="{62040AA3-82AE-46DC-4DF6-44953FD66CC2}"/>
                </a:ext>
              </a:extLst>
            </p:cNvPr>
            <p:cNvSpPr/>
            <p:nvPr/>
          </p:nvSpPr>
          <p:spPr>
            <a:xfrm rot="8640000" flipV="1">
              <a:off x="3573235" y="2653299"/>
              <a:ext cx="2258624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apezoid 10">
              <a:extLst>
                <a:ext uri="{FF2B5EF4-FFF2-40B4-BE49-F238E27FC236}">
                  <a16:creationId xmlns:a16="http://schemas.microsoft.com/office/drawing/2014/main" id="{1B2B18DE-E479-9AE8-BD1A-19AE811E1594}"/>
                </a:ext>
              </a:extLst>
            </p:cNvPr>
            <p:cNvSpPr/>
            <p:nvPr/>
          </p:nvSpPr>
          <p:spPr>
            <a:xfrm rot="12960000" flipV="1">
              <a:off x="5026853" y="1971737"/>
              <a:ext cx="2243885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apezoid 10">
              <a:extLst>
                <a:ext uri="{FF2B5EF4-FFF2-40B4-BE49-F238E27FC236}">
                  <a16:creationId xmlns:a16="http://schemas.microsoft.com/office/drawing/2014/main" id="{5C3D8AD2-711D-77F9-CA24-66C6DD783F44}"/>
                </a:ext>
              </a:extLst>
            </p:cNvPr>
            <p:cNvSpPr/>
            <p:nvPr/>
          </p:nvSpPr>
          <p:spPr>
            <a:xfrm rot="17280000" flipV="1">
              <a:off x="6140125" y="3126830"/>
              <a:ext cx="2217021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00B5A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rapezoid 10">
              <a:extLst>
                <a:ext uri="{FF2B5EF4-FFF2-40B4-BE49-F238E27FC236}">
                  <a16:creationId xmlns:a16="http://schemas.microsoft.com/office/drawing/2014/main" id="{198F56B4-FC9D-A765-0CB4-B85F128555B5}"/>
                </a:ext>
              </a:extLst>
            </p:cNvPr>
            <p:cNvSpPr/>
            <p:nvPr/>
          </p:nvSpPr>
          <p:spPr>
            <a:xfrm flipV="1">
              <a:off x="5364813" y="4536458"/>
              <a:ext cx="223122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rapezoid 10">
              <a:extLst>
                <a:ext uri="{FF2B5EF4-FFF2-40B4-BE49-F238E27FC236}">
                  <a16:creationId xmlns:a16="http://schemas.microsoft.com/office/drawing/2014/main" id="{2251F700-6A1D-AF68-67E2-64F2EA9E6092}"/>
                </a:ext>
              </a:extLst>
            </p:cNvPr>
            <p:cNvSpPr/>
            <p:nvPr/>
          </p:nvSpPr>
          <p:spPr>
            <a:xfrm rot="4320000" flipV="1">
              <a:off x="3822451" y="4285398"/>
              <a:ext cx="217500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Graphic 88" descr="Hourglass 60% with solid fill">
              <a:extLst>
                <a:ext uri="{FF2B5EF4-FFF2-40B4-BE49-F238E27FC236}">
                  <a16:creationId xmlns:a16="http://schemas.microsoft.com/office/drawing/2014/main" id="{D785C071-AC57-8423-982A-4FAF3CDBA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70929" y="230348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90" name="Graphic 89" descr="Race Flag with solid fill">
              <a:extLst>
                <a:ext uri="{FF2B5EF4-FFF2-40B4-BE49-F238E27FC236}">
                  <a16:creationId xmlns:a16="http://schemas.microsoft.com/office/drawing/2014/main" id="{DE409AE9-3ED6-38E1-F90E-F46BB29B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86326" y="299635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91" name="Graphic 90" descr="Handshake with solid fill">
              <a:extLst>
                <a:ext uri="{FF2B5EF4-FFF2-40B4-BE49-F238E27FC236}">
                  <a16:creationId xmlns:a16="http://schemas.microsoft.com/office/drawing/2014/main" id="{548D86EA-5900-0DDF-8DF7-D6CC4D052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51695" y="462010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92" name="Graphic 91" descr="Bullseye with solid fill">
              <a:extLst>
                <a:ext uri="{FF2B5EF4-FFF2-40B4-BE49-F238E27FC236}">
                  <a16:creationId xmlns:a16="http://schemas.microsoft.com/office/drawing/2014/main" id="{56C63F9D-E12D-9A6C-4F79-A0375DC98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73046" y="4911174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93" name="Graphic 92" descr="Clipboard Checked with solid fill">
              <a:extLst>
                <a:ext uri="{FF2B5EF4-FFF2-40B4-BE49-F238E27FC236}">
                  <a16:creationId xmlns:a16="http://schemas.microsoft.com/office/drawing/2014/main" id="{32E2EB98-2838-4507-3B08-DB3A150D1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25280" y="344192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1912A08B-BD0A-88DC-DBF2-F4ED8A617B64}"/>
              </a:ext>
            </a:extLst>
          </p:cNvPr>
          <p:cNvSpPr txBox="1">
            <a:spLocks/>
          </p:cNvSpPr>
          <p:nvPr/>
        </p:nvSpPr>
        <p:spPr bwMode="auto">
          <a:xfrm>
            <a:off x="509736" y="1397597"/>
            <a:ext cx="6474027" cy="279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2400" b="1" dirty="0"/>
              <a:t>Example 1</a:t>
            </a:r>
          </a:p>
          <a:p>
            <a:pPr marL="0" indent="0" eaLnBrk="1" hangingPunct="1">
              <a:buNone/>
            </a:pPr>
            <a:r>
              <a:rPr lang="en-US" sz="2400" b="1" dirty="0"/>
              <a:t>Problem: </a:t>
            </a:r>
            <a:r>
              <a:rPr lang="en-US" sz="2400" dirty="0"/>
              <a:t>Extraneous municipality names in business directory</a:t>
            </a:r>
          </a:p>
          <a:p>
            <a:pPr marL="0" indent="0" eaLnBrk="1" hangingPunct="1">
              <a:buNone/>
            </a:pPr>
            <a:r>
              <a:rPr lang="en-US" sz="2400" b="1" dirty="0"/>
              <a:t>Source of Anomaly: </a:t>
            </a:r>
            <a:r>
              <a:rPr lang="en-US" sz="2400" dirty="0"/>
              <a:t>User typo when entering names in survey</a:t>
            </a:r>
          </a:p>
          <a:p>
            <a:pPr marL="0" indent="0" eaLnBrk="1" hangingPunct="1">
              <a:buNone/>
            </a:pPr>
            <a:r>
              <a:rPr lang="en-US" sz="2400" b="1" dirty="0"/>
              <a:t>Mitigation Strategy: </a:t>
            </a:r>
            <a:r>
              <a:rPr lang="en-US" sz="2400" dirty="0"/>
              <a:t>Pick list of municipalities</a:t>
            </a:r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1BEB27-E36C-7812-B54A-BFC2E7C2044C}"/>
              </a:ext>
            </a:extLst>
          </p:cNvPr>
          <p:cNvSpPr txBox="1"/>
          <p:nvPr/>
        </p:nvSpPr>
        <p:spPr>
          <a:xfrm>
            <a:off x="509735" y="4131145"/>
            <a:ext cx="6474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Summarizations of data reveal incorrect values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 of Anomaly: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Incorrect logic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 Strategy: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Warning when roll up value is illogical</a:t>
            </a:r>
          </a:p>
        </p:txBody>
      </p:sp>
    </p:spTree>
    <p:extLst>
      <p:ext uri="{BB962C8B-B14F-4D97-AF65-F5344CB8AC3E}">
        <p14:creationId xmlns:p14="http://schemas.microsoft.com/office/powerpoint/2010/main" val="21619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Exercise: Consistency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25527F-9E81-321B-72DC-D20E6CFA1B41}"/>
              </a:ext>
            </a:extLst>
          </p:cNvPr>
          <p:cNvSpPr txBox="1"/>
          <p:nvPr/>
        </p:nvSpPr>
        <p:spPr>
          <a:xfrm>
            <a:off x="7384892" y="5147659"/>
            <a:ext cx="206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Consistency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6E6D3-0CA9-A00E-C0C6-C7286AFBE269}"/>
              </a:ext>
            </a:extLst>
          </p:cNvPr>
          <p:cNvSpPr txBox="1"/>
          <p:nvPr/>
        </p:nvSpPr>
        <p:spPr>
          <a:xfrm>
            <a:off x="7384893" y="5498142"/>
            <a:ext cx="451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Are the data consistent with the rest of the data in the table?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77326-09BB-6A2E-972E-8D0C23618C9A}"/>
              </a:ext>
            </a:extLst>
          </p:cNvPr>
          <p:cNvGrpSpPr/>
          <p:nvPr/>
        </p:nvGrpSpPr>
        <p:grpSpPr>
          <a:xfrm>
            <a:off x="8058773" y="2007170"/>
            <a:ext cx="3169060" cy="2965246"/>
            <a:chOff x="3573235" y="1971737"/>
            <a:chExt cx="4264101" cy="3989862"/>
          </a:xfrm>
        </p:grpSpPr>
        <p:sp>
          <p:nvSpPr>
            <p:cNvPr id="5" name="Trapezoid 10">
              <a:extLst>
                <a:ext uri="{FF2B5EF4-FFF2-40B4-BE49-F238E27FC236}">
                  <a16:creationId xmlns:a16="http://schemas.microsoft.com/office/drawing/2014/main" id="{0038B27F-C8D0-33EE-743A-DDB8DD9F3362}"/>
                </a:ext>
              </a:extLst>
            </p:cNvPr>
            <p:cNvSpPr/>
            <p:nvPr/>
          </p:nvSpPr>
          <p:spPr>
            <a:xfrm rot="8640000" flipV="1">
              <a:off x="3573235" y="2653299"/>
              <a:ext cx="2258624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10">
              <a:extLst>
                <a:ext uri="{FF2B5EF4-FFF2-40B4-BE49-F238E27FC236}">
                  <a16:creationId xmlns:a16="http://schemas.microsoft.com/office/drawing/2014/main" id="{0366DBE5-3EB9-4922-CBF6-7BAC4E9FED94}"/>
                </a:ext>
              </a:extLst>
            </p:cNvPr>
            <p:cNvSpPr/>
            <p:nvPr/>
          </p:nvSpPr>
          <p:spPr>
            <a:xfrm rot="12960000" flipV="1">
              <a:off x="5026853" y="1971737"/>
              <a:ext cx="2243885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10">
              <a:extLst>
                <a:ext uri="{FF2B5EF4-FFF2-40B4-BE49-F238E27FC236}">
                  <a16:creationId xmlns:a16="http://schemas.microsoft.com/office/drawing/2014/main" id="{7BED467A-56B9-C916-F52A-BF3DBB63BB8B}"/>
                </a:ext>
              </a:extLst>
            </p:cNvPr>
            <p:cNvSpPr/>
            <p:nvPr/>
          </p:nvSpPr>
          <p:spPr>
            <a:xfrm rot="17280000" flipV="1">
              <a:off x="6140125" y="3126830"/>
              <a:ext cx="2217021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10">
              <a:extLst>
                <a:ext uri="{FF2B5EF4-FFF2-40B4-BE49-F238E27FC236}">
                  <a16:creationId xmlns:a16="http://schemas.microsoft.com/office/drawing/2014/main" id="{F656F7C8-37E3-EA58-AFE7-30579C629C84}"/>
                </a:ext>
              </a:extLst>
            </p:cNvPr>
            <p:cNvSpPr/>
            <p:nvPr/>
          </p:nvSpPr>
          <p:spPr>
            <a:xfrm flipV="1">
              <a:off x="5364813" y="4536458"/>
              <a:ext cx="223122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00A0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10">
              <a:extLst>
                <a:ext uri="{FF2B5EF4-FFF2-40B4-BE49-F238E27FC236}">
                  <a16:creationId xmlns:a16="http://schemas.microsoft.com/office/drawing/2014/main" id="{8AE57D8C-9E9C-BEE3-BA0A-530B30EBD87E}"/>
                </a:ext>
              </a:extLst>
            </p:cNvPr>
            <p:cNvSpPr/>
            <p:nvPr/>
          </p:nvSpPr>
          <p:spPr>
            <a:xfrm rot="4320000" flipV="1">
              <a:off x="3822451" y="4285398"/>
              <a:ext cx="217500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Hourglass 60% with solid fill">
              <a:extLst>
                <a:ext uri="{FF2B5EF4-FFF2-40B4-BE49-F238E27FC236}">
                  <a16:creationId xmlns:a16="http://schemas.microsoft.com/office/drawing/2014/main" id="{C2160162-B8C9-BCCA-1DF5-71C26F37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70929" y="230348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1" name="Graphic 10" descr="Race Flag with solid fill">
              <a:extLst>
                <a:ext uri="{FF2B5EF4-FFF2-40B4-BE49-F238E27FC236}">
                  <a16:creationId xmlns:a16="http://schemas.microsoft.com/office/drawing/2014/main" id="{B1BB82DE-9442-EE44-C2CC-E8E385A5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86326" y="299635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2" name="Graphic 11" descr="Handshake with solid fill">
              <a:extLst>
                <a:ext uri="{FF2B5EF4-FFF2-40B4-BE49-F238E27FC236}">
                  <a16:creationId xmlns:a16="http://schemas.microsoft.com/office/drawing/2014/main" id="{64417882-7A38-3564-3B46-E9041BE0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51695" y="462010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09B2CE15-D3A8-B047-4875-7E3D8FF37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73046" y="4911174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4" name="Graphic 13" descr="Clipboard Checked with solid fill">
              <a:extLst>
                <a:ext uri="{FF2B5EF4-FFF2-40B4-BE49-F238E27FC236}">
                  <a16:creationId xmlns:a16="http://schemas.microsoft.com/office/drawing/2014/main" id="{FB2494D4-DE9D-328E-A42F-799F44CF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25280" y="344192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78FCA7-7727-CF4A-25E8-E4EED8660520}"/>
              </a:ext>
            </a:extLst>
          </p:cNvPr>
          <p:cNvSpPr txBox="1">
            <a:spLocks/>
          </p:cNvSpPr>
          <p:nvPr/>
        </p:nvSpPr>
        <p:spPr bwMode="auto">
          <a:xfrm>
            <a:off x="509736" y="1397597"/>
            <a:ext cx="6474027" cy="25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2400" b="1" dirty="0"/>
              <a:t>Example 1</a:t>
            </a:r>
          </a:p>
          <a:p>
            <a:pPr marL="0" indent="0" eaLnBrk="1" hangingPunct="1">
              <a:buNone/>
            </a:pPr>
            <a:r>
              <a:rPr lang="en-US" sz="2400" b="1" dirty="0"/>
              <a:t>Problem: </a:t>
            </a:r>
            <a:r>
              <a:rPr lang="en-US" sz="2400" dirty="0"/>
              <a:t>Outlier values skew results</a:t>
            </a:r>
          </a:p>
          <a:p>
            <a:pPr marL="0" indent="0" eaLnBrk="1" hangingPunct="1">
              <a:buNone/>
            </a:pPr>
            <a:r>
              <a:rPr lang="en-US" sz="2400" b="1" dirty="0"/>
              <a:t>Source of Anomaly: </a:t>
            </a:r>
            <a:r>
              <a:rPr lang="en-US" sz="2400" dirty="0"/>
              <a:t>Data entry anomaly </a:t>
            </a:r>
          </a:p>
          <a:p>
            <a:pPr marL="0" indent="0" eaLnBrk="1" hangingPunct="1">
              <a:buNone/>
            </a:pPr>
            <a:r>
              <a:rPr lang="en-US" sz="2400" b="1" dirty="0"/>
              <a:t>Mitigation Strategy: </a:t>
            </a:r>
            <a:r>
              <a:rPr lang="en-US" sz="2400" dirty="0"/>
              <a:t>Flag outlier values and alert steward of potential problem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2DEE33-FA9E-7BC9-4246-2A61C41D90B9}"/>
              </a:ext>
            </a:extLst>
          </p:cNvPr>
          <p:cNvSpPr txBox="1"/>
          <p:nvPr/>
        </p:nvSpPr>
        <p:spPr>
          <a:xfrm>
            <a:off x="509735" y="4131145"/>
            <a:ext cx="64740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Dramatic increase in values where data rarely changes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 of Anomaly: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user misunderstood data entry form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 Strategy: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Improved training resources</a:t>
            </a:r>
          </a:p>
        </p:txBody>
      </p:sp>
    </p:spTree>
    <p:extLst>
      <p:ext uri="{BB962C8B-B14F-4D97-AF65-F5344CB8AC3E}">
        <p14:creationId xmlns:p14="http://schemas.microsoft.com/office/powerpoint/2010/main" val="33664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4389-209F-DC7B-451A-B49BC6B6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Exercise: Integrity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25527F-9E81-321B-72DC-D20E6CFA1B41}"/>
              </a:ext>
            </a:extLst>
          </p:cNvPr>
          <p:cNvSpPr txBox="1"/>
          <p:nvPr/>
        </p:nvSpPr>
        <p:spPr>
          <a:xfrm>
            <a:off x="7384892" y="5147659"/>
            <a:ext cx="206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Integrity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6E6D3-0CA9-A00E-C0C6-C7286AFBE269}"/>
              </a:ext>
            </a:extLst>
          </p:cNvPr>
          <p:cNvSpPr txBox="1"/>
          <p:nvPr/>
        </p:nvSpPr>
        <p:spPr>
          <a:xfrm>
            <a:off x="7384893" y="5498142"/>
            <a:ext cx="451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Are cross table relationships working? Are there any duplicate records?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77326-09BB-6A2E-972E-8D0C23618C9A}"/>
              </a:ext>
            </a:extLst>
          </p:cNvPr>
          <p:cNvGrpSpPr/>
          <p:nvPr/>
        </p:nvGrpSpPr>
        <p:grpSpPr>
          <a:xfrm>
            <a:off x="8058773" y="2007170"/>
            <a:ext cx="3169060" cy="2965246"/>
            <a:chOff x="3573235" y="1971737"/>
            <a:chExt cx="4264101" cy="3989862"/>
          </a:xfrm>
        </p:grpSpPr>
        <p:sp>
          <p:nvSpPr>
            <p:cNvPr id="5" name="Trapezoid 10">
              <a:extLst>
                <a:ext uri="{FF2B5EF4-FFF2-40B4-BE49-F238E27FC236}">
                  <a16:creationId xmlns:a16="http://schemas.microsoft.com/office/drawing/2014/main" id="{0038B27F-C8D0-33EE-743A-DDB8DD9F3362}"/>
                </a:ext>
              </a:extLst>
            </p:cNvPr>
            <p:cNvSpPr/>
            <p:nvPr/>
          </p:nvSpPr>
          <p:spPr>
            <a:xfrm rot="8640000" flipV="1">
              <a:off x="3573235" y="2653299"/>
              <a:ext cx="2258624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10">
              <a:extLst>
                <a:ext uri="{FF2B5EF4-FFF2-40B4-BE49-F238E27FC236}">
                  <a16:creationId xmlns:a16="http://schemas.microsoft.com/office/drawing/2014/main" id="{0366DBE5-3EB9-4922-CBF6-7BAC4E9FED94}"/>
                </a:ext>
              </a:extLst>
            </p:cNvPr>
            <p:cNvSpPr/>
            <p:nvPr/>
          </p:nvSpPr>
          <p:spPr>
            <a:xfrm rot="12960000" flipV="1">
              <a:off x="5026853" y="1971737"/>
              <a:ext cx="2243885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10">
              <a:extLst>
                <a:ext uri="{FF2B5EF4-FFF2-40B4-BE49-F238E27FC236}">
                  <a16:creationId xmlns:a16="http://schemas.microsoft.com/office/drawing/2014/main" id="{7BED467A-56B9-C916-F52A-BF3DBB63BB8B}"/>
                </a:ext>
              </a:extLst>
            </p:cNvPr>
            <p:cNvSpPr/>
            <p:nvPr/>
          </p:nvSpPr>
          <p:spPr>
            <a:xfrm rot="17280000" flipV="1">
              <a:off x="6140125" y="3126830"/>
              <a:ext cx="2217021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10">
              <a:extLst>
                <a:ext uri="{FF2B5EF4-FFF2-40B4-BE49-F238E27FC236}">
                  <a16:creationId xmlns:a16="http://schemas.microsoft.com/office/drawing/2014/main" id="{F656F7C8-37E3-EA58-AFE7-30579C629C84}"/>
                </a:ext>
              </a:extLst>
            </p:cNvPr>
            <p:cNvSpPr/>
            <p:nvPr/>
          </p:nvSpPr>
          <p:spPr>
            <a:xfrm flipV="1">
              <a:off x="5364813" y="4536458"/>
              <a:ext cx="223122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571" h="673814">
                  <a:moveTo>
                    <a:pt x="0" y="673814"/>
                  </a:moveTo>
                  <a:lnTo>
                    <a:pt x="230370" y="0"/>
                  </a:lnTo>
                  <a:lnTo>
                    <a:pt x="1026107" y="0"/>
                  </a:lnTo>
                  <a:lnTo>
                    <a:pt x="1244571" y="673814"/>
                  </a:lnTo>
                  <a:lnTo>
                    <a:pt x="0" y="673814"/>
                  </a:lnTo>
                  <a:close/>
                </a:path>
              </a:pathLst>
            </a:custGeom>
            <a:solidFill>
              <a:srgbClr val="BFBFB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10">
              <a:extLst>
                <a:ext uri="{FF2B5EF4-FFF2-40B4-BE49-F238E27FC236}">
                  <a16:creationId xmlns:a16="http://schemas.microsoft.com/office/drawing/2014/main" id="{8AE57D8C-9E9C-BEE3-BA0A-530B30EBD87E}"/>
                </a:ext>
              </a:extLst>
            </p:cNvPr>
            <p:cNvSpPr/>
            <p:nvPr/>
          </p:nvSpPr>
          <p:spPr>
            <a:xfrm rot="4320000" flipV="1">
              <a:off x="3822451" y="4285398"/>
              <a:ext cx="2175002" cy="1177400"/>
            </a:xfrm>
            <a:custGeom>
              <a:avLst/>
              <a:gdLst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14201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44571"/>
                <a:gd name="connsiteY0" fmla="*/ 673814 h 673814"/>
                <a:gd name="connsiteX1" fmla="*/ 230370 w 1244571"/>
                <a:gd name="connsiteY1" fmla="*/ 0 h 673814"/>
                <a:gd name="connsiteX2" fmla="*/ 1026107 w 1244571"/>
                <a:gd name="connsiteY2" fmla="*/ 0 h 673814"/>
                <a:gd name="connsiteX3" fmla="*/ 1244571 w 1244571"/>
                <a:gd name="connsiteY3" fmla="*/ 673814 h 673814"/>
                <a:gd name="connsiteX4" fmla="*/ 0 w 1244571"/>
                <a:gd name="connsiteY4" fmla="*/ 673814 h 673814"/>
                <a:gd name="connsiteX0" fmla="*/ 0 w 1231882"/>
                <a:gd name="connsiteY0" fmla="*/ 667134 h 673814"/>
                <a:gd name="connsiteX1" fmla="*/ 217681 w 1231882"/>
                <a:gd name="connsiteY1" fmla="*/ 0 h 673814"/>
                <a:gd name="connsiteX2" fmla="*/ 1013418 w 1231882"/>
                <a:gd name="connsiteY2" fmla="*/ 0 h 673814"/>
                <a:gd name="connsiteX3" fmla="*/ 1231882 w 1231882"/>
                <a:gd name="connsiteY3" fmla="*/ 673814 h 673814"/>
                <a:gd name="connsiteX4" fmla="*/ 0 w 1231882"/>
                <a:gd name="connsiteY4" fmla="*/ 667134 h 673814"/>
                <a:gd name="connsiteX0" fmla="*/ 0 w 1228920"/>
                <a:gd name="connsiteY0" fmla="*/ 668663 h 673814"/>
                <a:gd name="connsiteX1" fmla="*/ 214719 w 1228920"/>
                <a:gd name="connsiteY1" fmla="*/ 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  <a:gd name="connsiteX0" fmla="*/ 0 w 1228920"/>
                <a:gd name="connsiteY0" fmla="*/ 668663 h 673814"/>
                <a:gd name="connsiteX1" fmla="*/ 213210 w 1228920"/>
                <a:gd name="connsiteY1" fmla="*/ 3000 h 673814"/>
                <a:gd name="connsiteX2" fmla="*/ 1010456 w 1228920"/>
                <a:gd name="connsiteY2" fmla="*/ 0 h 673814"/>
                <a:gd name="connsiteX3" fmla="*/ 1228920 w 1228920"/>
                <a:gd name="connsiteY3" fmla="*/ 673814 h 673814"/>
                <a:gd name="connsiteX4" fmla="*/ 0 w 1228920"/>
                <a:gd name="connsiteY4" fmla="*/ 668663 h 6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20" h="673814">
                  <a:moveTo>
                    <a:pt x="0" y="668663"/>
                  </a:moveTo>
                  <a:lnTo>
                    <a:pt x="213210" y="3000"/>
                  </a:lnTo>
                  <a:lnTo>
                    <a:pt x="1010456" y="0"/>
                  </a:lnTo>
                  <a:lnTo>
                    <a:pt x="1228920" y="673814"/>
                  </a:lnTo>
                  <a:lnTo>
                    <a:pt x="0" y="668663"/>
                  </a:lnTo>
                  <a:close/>
                </a:path>
              </a:pathLst>
            </a:custGeom>
            <a:solidFill>
              <a:srgbClr val="0058A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Hourglass 60% with solid fill">
              <a:extLst>
                <a:ext uri="{FF2B5EF4-FFF2-40B4-BE49-F238E27FC236}">
                  <a16:creationId xmlns:a16="http://schemas.microsoft.com/office/drawing/2014/main" id="{C2160162-B8C9-BCCA-1DF5-71C26F37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70929" y="230348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1" name="Graphic 10" descr="Race Flag with solid fill">
              <a:extLst>
                <a:ext uri="{FF2B5EF4-FFF2-40B4-BE49-F238E27FC236}">
                  <a16:creationId xmlns:a16="http://schemas.microsoft.com/office/drawing/2014/main" id="{B1BB82DE-9442-EE44-C2CC-E8E385A5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86326" y="2996352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2" name="Graphic 11" descr="Handshake with solid fill">
              <a:extLst>
                <a:ext uri="{FF2B5EF4-FFF2-40B4-BE49-F238E27FC236}">
                  <a16:creationId xmlns:a16="http://schemas.microsoft.com/office/drawing/2014/main" id="{64417882-7A38-3564-3B46-E9041BE0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51695" y="462010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09B2CE15-D3A8-B047-4875-7E3D8FF37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73046" y="4911174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4" name="Graphic 13" descr="Clipboard Checked with solid fill">
              <a:extLst>
                <a:ext uri="{FF2B5EF4-FFF2-40B4-BE49-F238E27FC236}">
                  <a16:creationId xmlns:a16="http://schemas.microsoft.com/office/drawing/2014/main" id="{FB2494D4-DE9D-328E-A42F-799F44CF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25280" y="3441928"/>
              <a:ext cx="548640" cy="548640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FD81A2-D918-9CBE-EDA4-E01E49E60377}"/>
              </a:ext>
            </a:extLst>
          </p:cNvPr>
          <p:cNvSpPr txBox="1">
            <a:spLocks/>
          </p:cNvSpPr>
          <p:nvPr/>
        </p:nvSpPr>
        <p:spPr bwMode="auto">
          <a:xfrm>
            <a:off x="509736" y="1397597"/>
            <a:ext cx="6474027" cy="25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2400" b="1" dirty="0"/>
              <a:t>Example 1</a:t>
            </a:r>
          </a:p>
          <a:p>
            <a:pPr marL="0" indent="0" eaLnBrk="1" hangingPunct="1">
              <a:buNone/>
            </a:pPr>
            <a:r>
              <a:rPr lang="en-US" sz="2400" b="1" dirty="0"/>
              <a:t>Problem: </a:t>
            </a:r>
            <a:r>
              <a:rPr lang="en-US" sz="2400" dirty="0"/>
              <a:t>Duplicate value blocks many to one relationships</a:t>
            </a:r>
          </a:p>
          <a:p>
            <a:pPr marL="0" indent="0" eaLnBrk="1" hangingPunct="1">
              <a:buNone/>
            </a:pPr>
            <a:r>
              <a:rPr lang="en-US" sz="2400" b="1" dirty="0"/>
              <a:t>Source of Anomaly: </a:t>
            </a:r>
            <a:r>
              <a:rPr lang="en-US" sz="2400" dirty="0"/>
              <a:t>Multiple users create entries for same phenomena</a:t>
            </a:r>
          </a:p>
          <a:p>
            <a:pPr marL="0" indent="0" eaLnBrk="1" hangingPunct="1">
              <a:buNone/>
            </a:pPr>
            <a:r>
              <a:rPr lang="en-US" sz="2400" b="1" dirty="0"/>
              <a:t>Mitigation Strategy: </a:t>
            </a:r>
            <a:r>
              <a:rPr lang="en-US" sz="2400" dirty="0"/>
              <a:t>Block duplicates from being created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AD276-0E2C-7F8F-C417-9DC1F91D5E46}"/>
              </a:ext>
            </a:extLst>
          </p:cNvPr>
          <p:cNvSpPr txBox="1"/>
          <p:nvPr/>
        </p:nvSpPr>
        <p:spPr>
          <a:xfrm>
            <a:off x="509735" y="4131145"/>
            <a:ext cx="6474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Orphan record in child table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 of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nomaly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key in child table record does not exist in parent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 Strategy: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Confirm foreign keys existence in parent table before saving</a:t>
            </a:r>
          </a:p>
        </p:txBody>
      </p:sp>
    </p:spTree>
    <p:extLst>
      <p:ext uri="{BB962C8B-B14F-4D97-AF65-F5344CB8AC3E}">
        <p14:creationId xmlns:p14="http://schemas.microsoft.com/office/powerpoint/2010/main" val="13506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4654-5BF5-2DE3-B5EC-A42F36F4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Profiling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CBE6-BD15-C80F-D0B6-57E58B84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5630399" cy="4863552"/>
          </a:xfrm>
        </p:spPr>
        <p:txBody>
          <a:bodyPr/>
          <a:lstStyle/>
          <a:p>
            <a:r>
              <a:rPr lang="en-US"/>
              <a:t>To know if there is a problem, you first must understand the data itself</a:t>
            </a:r>
          </a:p>
          <a:p>
            <a:r>
              <a:rPr lang="en-US"/>
              <a:t>How can you measure if the cross-table relationships are valid, without knowing the cross-table relationships are?</a:t>
            </a:r>
          </a:p>
          <a:p>
            <a:r>
              <a:rPr lang="en-US"/>
              <a:t>Data profiling is the exercise of discovering and characterizing the important features of a dataset. </a:t>
            </a:r>
          </a:p>
        </p:txBody>
      </p:sp>
      <p:pic>
        <p:nvPicPr>
          <p:cNvPr id="4" name="Picture 3" descr="Woman reading a newspaper">
            <a:extLst>
              <a:ext uri="{FF2B5EF4-FFF2-40B4-BE49-F238E27FC236}">
                <a16:creationId xmlns:a16="http://schemas.microsoft.com/office/drawing/2014/main" id="{F6855A76-F3EF-6F44-D9DA-F198B989E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15" r="21315"/>
          <a:stretch/>
        </p:blipFill>
        <p:spPr>
          <a:xfrm>
            <a:off x="6873240" y="670560"/>
            <a:ext cx="531876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1 – Why Does Data Quality Matter?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6 – 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255220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6FC7-E5B1-7B75-61D4-1B7C963F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Critical Data Elements?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E639-A2B6-1EB9-49A3-50E5780F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2091077"/>
            <a:ext cx="6301977" cy="4280693"/>
          </a:xfrm>
        </p:spPr>
        <p:txBody>
          <a:bodyPr/>
          <a:lstStyle/>
          <a:p>
            <a:r>
              <a:rPr lang="en-US" dirty="0"/>
              <a:t>Imagine a new customer for your tables arrives, “it’s crucial to me that the tables are exactly 150.45 cm tall.” </a:t>
            </a:r>
          </a:p>
          <a:p>
            <a:r>
              <a:rPr lang="en-US" dirty="0"/>
              <a:t>Would you change your quality assessment based on the new information?</a:t>
            </a:r>
          </a:p>
          <a:p>
            <a:endParaRPr lang="en-US" dirty="0"/>
          </a:p>
          <a:p>
            <a:r>
              <a:rPr lang="en-US" dirty="0"/>
              <a:t>How would you know the end users needs without asking them?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56843" y="2733309"/>
              <a:ext cx="4789443" cy="24736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89443" cy="2473605"/>
                    </a:xfrm>
                    <a:prstGeom prst="rect">
                      <a:avLst/>
                    </a:prstGeom>
                    <a:noFill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m3d:spPr>
                  <am3d:camera>
                    <am3d:pos x="0" y="0" z="56722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6315" d="1000000"/>
                    <am3d:preTrans dx="0" dy="3037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984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6843" y="2733309"/>
                <a:ext cx="4789443" cy="247360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803088A-6079-A7F9-444F-BC69728F08E2}"/>
              </a:ext>
            </a:extLst>
          </p:cNvPr>
          <p:cNvSpPr txBox="1"/>
          <p:nvPr/>
        </p:nvSpPr>
        <p:spPr>
          <a:xfrm>
            <a:off x="284018" y="1131160"/>
            <a:ext cx="9903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The elements of the data most important to the end user</a:t>
            </a:r>
          </a:p>
        </p:txBody>
      </p:sp>
    </p:spTree>
    <p:extLst>
      <p:ext uri="{BB962C8B-B14F-4D97-AF65-F5344CB8AC3E}">
        <p14:creationId xmlns:p14="http://schemas.microsoft.com/office/powerpoint/2010/main" val="5428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6DD6-940E-E360-F2E2-B4B84576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Data Elements can be different for each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95BF-D83B-AA2E-7CB8-CCCAF1E92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4868553" cy="4863552"/>
          </a:xfrm>
        </p:spPr>
        <p:txBody>
          <a:bodyPr/>
          <a:lstStyle/>
          <a:p>
            <a:r>
              <a:rPr lang="en-US" dirty="0"/>
              <a:t>In the Employment Survey example, we have 7 unique data products from the 1 data source. </a:t>
            </a:r>
          </a:p>
          <a:p>
            <a:r>
              <a:rPr lang="en-US" dirty="0"/>
              <a:t>Users have different interests from the data, and so the fields they deem critical may be different. </a:t>
            </a:r>
          </a:p>
          <a:p>
            <a:r>
              <a:rPr lang="en-US" dirty="0"/>
              <a:t>The most critical fields are the most widely used fields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1F90B219-63AA-70C5-84AD-75DDB4156B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5187484"/>
                  </p:ext>
                </p:extLst>
              </p:nvPr>
            </p:nvGraphicFramePr>
            <p:xfrm>
              <a:off x="5526778" y="1949433"/>
              <a:ext cx="6177280" cy="3474720"/>
            </p:xfrm>
            <a:graphic>
              <a:graphicData uri="http://schemas.microsoft.com/office/powerpoint/2016/slidezoom">
                <pslz:sldZm>
                  <pslz:sldZmObj sldId="602" cId="2861690153">
                    <pslz:zmPr id="{D8D87DB3-9DCE-4CCD-BBA9-1ADC073D9EA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77280" cy="3474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1F90B219-63AA-70C5-84AD-75DDB4156B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6778" y="1949433"/>
                <a:ext cx="6177280" cy="34747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9747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0E47-A8AC-82C9-8595-36BC4B4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Taking Risk into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CE5DC-551A-EB28-D603-F53D65C73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008760"/>
            <a:ext cx="6340843" cy="4213973"/>
          </a:xfrm>
        </p:spPr>
        <p:txBody>
          <a:bodyPr/>
          <a:lstStyle/>
          <a:p>
            <a:r>
              <a:rPr lang="en-US" dirty="0"/>
              <a:t>Strong data quality can be difficult to maintain. How can we prioritize the data to measure? Focus on two areas:</a:t>
            </a:r>
          </a:p>
          <a:p>
            <a:r>
              <a:rPr lang="en-US" b="1" dirty="0"/>
              <a:t>Critical Data</a:t>
            </a:r>
            <a:r>
              <a:rPr lang="en-US" dirty="0"/>
              <a:t>: Focus on data that data users identify as the most important for their work</a:t>
            </a:r>
          </a:p>
          <a:p>
            <a:r>
              <a:rPr lang="en-US" b="1" dirty="0"/>
              <a:t>At Risk Data: </a:t>
            </a:r>
            <a:r>
              <a:rPr lang="en-US" dirty="0"/>
              <a:t>Profile data that is prone to anomaly or change most frequently. </a:t>
            </a:r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AACD11-29FA-DC62-77C2-28EFC429B83F}"/>
              </a:ext>
            </a:extLst>
          </p:cNvPr>
          <p:cNvSpPr/>
          <p:nvPr/>
        </p:nvSpPr>
        <p:spPr>
          <a:xfrm>
            <a:off x="6047896" y="1648005"/>
            <a:ext cx="4686517" cy="468651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8BB801-C996-B19F-0BA9-8957C25E6FD9}"/>
              </a:ext>
            </a:extLst>
          </p:cNvPr>
          <p:cNvSpPr/>
          <p:nvPr/>
        </p:nvSpPr>
        <p:spPr>
          <a:xfrm>
            <a:off x="6624861" y="3282436"/>
            <a:ext cx="1766294" cy="17662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9181B6-477F-AEE7-DB81-94C0959314A5}"/>
              </a:ext>
            </a:extLst>
          </p:cNvPr>
          <p:cNvSpPr/>
          <p:nvPr/>
        </p:nvSpPr>
        <p:spPr>
          <a:xfrm>
            <a:off x="7797877" y="3762937"/>
            <a:ext cx="1766294" cy="176629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2A516-39E5-D343-F254-CE7DDACB488D}"/>
              </a:ext>
            </a:extLst>
          </p:cNvPr>
          <p:cNvSpPr txBox="1"/>
          <p:nvPr/>
        </p:nvSpPr>
        <p:spPr>
          <a:xfrm>
            <a:off x="214728" y="5637667"/>
            <a:ext cx="72932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Different users may have different critical data elements for the same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C0792-D5DA-0BA8-C5DD-496C34FF2F0C}"/>
              </a:ext>
            </a:extLst>
          </p:cNvPr>
          <p:cNvSpPr txBox="1"/>
          <p:nvPr/>
        </p:nvSpPr>
        <p:spPr>
          <a:xfrm>
            <a:off x="8030854" y="2442021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All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69C4A-E8AC-C9C5-B68C-436686FA9591}"/>
              </a:ext>
            </a:extLst>
          </p:cNvPr>
          <p:cNvSpPr txBox="1"/>
          <p:nvPr/>
        </p:nvSpPr>
        <p:spPr>
          <a:xfrm>
            <a:off x="8206380" y="4532887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At Risk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990EB-7FC9-41D1-3821-4759AA721BEB}"/>
              </a:ext>
            </a:extLst>
          </p:cNvPr>
          <p:cNvSpPr txBox="1"/>
          <p:nvPr/>
        </p:nvSpPr>
        <p:spPr>
          <a:xfrm>
            <a:off x="6792951" y="3811640"/>
            <a:ext cx="1051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AE907C-7477-4DB5-AFC1-1377F7D8E807}"/>
              </a:ext>
            </a:extLst>
          </p:cNvPr>
          <p:cNvCxnSpPr>
            <a:cxnSpLocks/>
          </p:cNvCxnSpPr>
          <p:nvPr/>
        </p:nvCxnSpPr>
        <p:spPr>
          <a:xfrm flipH="1">
            <a:off x="8206380" y="1648005"/>
            <a:ext cx="1849138" cy="267725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56105C-FCFC-7099-7E38-E47238CF642D}"/>
              </a:ext>
            </a:extLst>
          </p:cNvPr>
          <p:cNvSpPr/>
          <p:nvPr/>
        </p:nvSpPr>
        <p:spPr>
          <a:xfrm>
            <a:off x="9738033" y="1010105"/>
            <a:ext cx="2343811" cy="8605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The most important data to measure is critical, at risk, data</a:t>
            </a:r>
          </a:p>
        </p:txBody>
      </p:sp>
    </p:spTree>
    <p:extLst>
      <p:ext uri="{BB962C8B-B14F-4D97-AF65-F5344CB8AC3E}">
        <p14:creationId xmlns:p14="http://schemas.microsoft.com/office/powerpoint/2010/main" val="1657876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7 – Target Setting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1417882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6FC7-E5B1-7B75-61D4-1B7C963F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Set Targets?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E639-A2B6-1EB9-49A3-50E5780F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5726840"/>
            <a:ext cx="11308542" cy="644930"/>
          </a:xfrm>
        </p:spPr>
        <p:txBody>
          <a:bodyPr/>
          <a:lstStyle/>
          <a:p>
            <a:r>
              <a:rPr lang="en-US"/>
              <a:t>What target should we set? </a:t>
            </a:r>
          </a:p>
          <a:p>
            <a:r>
              <a:rPr lang="en-US"/>
              <a:t>What additional information would you want to help decide?  </a:t>
            </a:r>
          </a:p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56843" y="2733309"/>
              <a:ext cx="4789443" cy="24736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89443" cy="2473605"/>
                    </a:xfrm>
                    <a:prstGeom prst="rect">
                      <a:avLst/>
                    </a:prstGeom>
                    <a:noFill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m3d:spPr>
                  <am3d:camera>
                    <am3d:pos x="0" y="0" z="56722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6315" d="1000000"/>
                    <am3d:preTrans dx="0" dy="3037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984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6843" y="2733309"/>
                <a:ext cx="4789443" cy="247360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803088A-6079-A7F9-444F-BC69728F08E2}"/>
              </a:ext>
            </a:extLst>
          </p:cNvPr>
          <p:cNvSpPr txBox="1"/>
          <p:nvPr/>
        </p:nvSpPr>
        <p:spPr>
          <a:xfrm>
            <a:off x="284018" y="1131160"/>
            <a:ext cx="9903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Imagine the following cost to quality estimates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F3934D1-D6B6-2DFA-10A7-6049436AC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466265"/>
              </p:ext>
            </p:extLst>
          </p:nvPr>
        </p:nvGraphicFramePr>
        <p:xfrm>
          <a:off x="445714" y="1979507"/>
          <a:ext cx="5650286" cy="34256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6024">
                  <a:extLst>
                    <a:ext uri="{9D8B030D-6E8A-4147-A177-3AD203B41FA5}">
                      <a16:colId xmlns:a16="http://schemas.microsoft.com/office/drawing/2014/main" val="3986190754"/>
                    </a:ext>
                  </a:extLst>
                </a:gridCol>
                <a:gridCol w="2804262">
                  <a:extLst>
                    <a:ext uri="{9D8B030D-6E8A-4147-A177-3AD203B41FA5}">
                      <a16:colId xmlns:a16="http://schemas.microsoft.com/office/drawing/2014/main" val="1479199949"/>
                    </a:ext>
                  </a:extLst>
                </a:gridCol>
              </a:tblGrid>
              <a:tr h="570936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to Achieve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52495"/>
                  </a:ext>
                </a:extLst>
              </a:tr>
              <a:tr h="570936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18806"/>
                  </a:ext>
                </a:extLst>
              </a:tr>
              <a:tr h="570936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50,000$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193714"/>
                  </a:ext>
                </a:extLst>
              </a:tr>
              <a:tr h="570936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10,000$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097071"/>
                  </a:ext>
                </a:extLst>
              </a:tr>
              <a:tr h="570936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4937608"/>
                  </a:ext>
                </a:extLst>
              </a:tr>
              <a:tr h="570936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36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9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0E47-A8AC-82C9-8595-36BC4B4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Not 100%?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BB51CDBF-30C1-8149-5E65-1849CC4CAB4A}"/>
              </a:ext>
            </a:extLst>
          </p:cNvPr>
          <p:cNvCxnSpPr>
            <a:cxnSpLocks/>
          </p:cNvCxnSpPr>
          <p:nvPr/>
        </p:nvCxnSpPr>
        <p:spPr>
          <a:xfrm>
            <a:off x="566195" y="3754096"/>
            <a:ext cx="11277600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58B1097-F8C2-B453-2E19-FAC51C432839}"/>
              </a:ext>
            </a:extLst>
          </p:cNvPr>
          <p:cNvSpPr/>
          <p:nvPr/>
        </p:nvSpPr>
        <p:spPr>
          <a:xfrm>
            <a:off x="2321504" y="3368696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Dataset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BDFC44BD-AAAC-FF38-E565-42A07C41FE64}"/>
              </a:ext>
            </a:extLst>
          </p:cNvPr>
          <p:cNvSpPr/>
          <p:nvPr/>
        </p:nvSpPr>
        <p:spPr>
          <a:xfrm>
            <a:off x="5889887" y="3368696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Cleaning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E8C6D46-B378-D3E1-D523-FE34A9A6E584}"/>
              </a:ext>
            </a:extLst>
          </p:cNvPr>
          <p:cNvSpPr/>
          <p:nvPr/>
        </p:nvSpPr>
        <p:spPr>
          <a:xfrm>
            <a:off x="9458270" y="3362210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Missed Deadline</a:t>
            </a:r>
          </a:p>
        </p:txBody>
      </p: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537647A3-D139-A684-9536-A464CB92A43A}"/>
              </a:ext>
            </a:extLst>
          </p:cNvPr>
          <p:cNvGrpSpPr/>
          <p:nvPr/>
        </p:nvGrpSpPr>
        <p:grpSpPr>
          <a:xfrm>
            <a:off x="9758811" y="1889929"/>
            <a:ext cx="641486" cy="297999"/>
            <a:chOff x="9758811" y="5029140"/>
            <a:chExt cx="641486" cy="297999"/>
          </a:xfrm>
        </p:grpSpPr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D91BD691-B15C-8C05-6D93-6F0747EA53CA}"/>
                </a:ext>
              </a:extLst>
            </p:cNvPr>
            <p:cNvGrpSpPr/>
            <p:nvPr/>
          </p:nvGrpSpPr>
          <p:grpSpPr>
            <a:xfrm>
              <a:off x="10102298" y="5029140"/>
              <a:ext cx="297999" cy="297999"/>
              <a:chOff x="4364209" y="3210127"/>
              <a:chExt cx="297999" cy="297999"/>
            </a:xfrm>
          </p:grpSpPr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62F81292-3438-1511-90B0-2B014AC93CA4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308" name="Graphic 307" descr="Checkbox Crossed with solid fill">
                <a:extLst>
                  <a:ext uri="{FF2B5EF4-FFF2-40B4-BE49-F238E27FC236}">
                    <a16:creationId xmlns:a16="http://schemas.microsoft.com/office/drawing/2014/main" id="{A37F49EF-842C-6DB8-51B7-F1E7146CC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F75A1AE2-263D-EB6E-3466-36363DA7ED70}"/>
                </a:ext>
              </a:extLst>
            </p:cNvPr>
            <p:cNvGrpSpPr/>
            <p:nvPr/>
          </p:nvGrpSpPr>
          <p:grpSpPr>
            <a:xfrm>
              <a:off x="9758811" y="5029140"/>
              <a:ext cx="297999" cy="297999"/>
              <a:chOff x="4364209" y="3210127"/>
              <a:chExt cx="297999" cy="297999"/>
            </a:xfrm>
          </p:grpSpPr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B962BCC2-5C98-D43A-AFB9-AA7AC1AAE521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311" name="Graphic 310" descr="Checkbox Crossed with solid fill">
                <a:extLst>
                  <a:ext uri="{FF2B5EF4-FFF2-40B4-BE49-F238E27FC236}">
                    <a16:creationId xmlns:a16="http://schemas.microsoft.com/office/drawing/2014/main" id="{2F66CA2C-F5F8-F763-864C-1229E9B4B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</p:grpSp>
      <p:sp>
        <p:nvSpPr>
          <p:cNvPr id="312" name="Rectangle 311">
            <a:extLst>
              <a:ext uri="{FF2B5EF4-FFF2-40B4-BE49-F238E27FC236}">
                <a16:creationId xmlns:a16="http://schemas.microsoft.com/office/drawing/2014/main" id="{5D610274-D714-9DDC-4F71-F85C120E982C}"/>
              </a:ext>
            </a:extLst>
          </p:cNvPr>
          <p:cNvSpPr/>
          <p:nvPr/>
        </p:nvSpPr>
        <p:spPr>
          <a:xfrm>
            <a:off x="196669" y="4977106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Data Quality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45823E3-CB75-4B39-2925-4E8DB3F9B7B9}"/>
              </a:ext>
            </a:extLst>
          </p:cNvPr>
          <p:cNvSpPr/>
          <p:nvPr/>
        </p:nvSpPr>
        <p:spPr>
          <a:xfrm>
            <a:off x="201045" y="1741681"/>
            <a:ext cx="1393372" cy="783771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Data Quality</a:t>
            </a:r>
          </a:p>
        </p:txBody>
      </p: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2E1F3C8D-E49E-48FF-9804-3B6436E9F1F5}"/>
              </a:ext>
            </a:extLst>
          </p:cNvPr>
          <p:cNvCxnSpPr/>
          <p:nvPr/>
        </p:nvCxnSpPr>
        <p:spPr>
          <a:xfrm>
            <a:off x="1771739" y="778213"/>
            <a:ext cx="0" cy="59338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6" name="Straight Arrow Connector 315">
            <a:extLst>
              <a:ext uri="{FF2B5EF4-FFF2-40B4-BE49-F238E27FC236}">
                <a16:creationId xmlns:a16="http://schemas.microsoft.com/office/drawing/2014/main" id="{1B937F94-A9AA-0F93-7AE9-A56A1E0866B3}"/>
              </a:ext>
            </a:extLst>
          </p:cNvPr>
          <p:cNvCxnSpPr>
            <a:cxnSpLocks/>
          </p:cNvCxnSpPr>
          <p:nvPr/>
        </p:nvCxnSpPr>
        <p:spPr>
          <a:xfrm>
            <a:off x="4247319" y="5501589"/>
            <a:ext cx="1258419" cy="0"/>
          </a:xfrm>
          <a:prstGeom prst="straightConnector1">
            <a:avLst/>
          </a:prstGeom>
          <a:ln w="38100">
            <a:solidFill>
              <a:srgbClr val="372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79CBA5A0-CC99-AEE2-C32E-E404A45AFF2C}"/>
              </a:ext>
            </a:extLst>
          </p:cNvPr>
          <p:cNvCxnSpPr>
            <a:cxnSpLocks/>
          </p:cNvCxnSpPr>
          <p:nvPr/>
        </p:nvCxnSpPr>
        <p:spPr>
          <a:xfrm>
            <a:off x="4247319" y="2052941"/>
            <a:ext cx="1258419" cy="0"/>
          </a:xfrm>
          <a:prstGeom prst="straightConnector1">
            <a:avLst/>
          </a:prstGeom>
          <a:ln w="38100">
            <a:solidFill>
              <a:srgbClr val="372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5DCDCAA2-75DE-1816-4B7E-171E33F40F0B}"/>
              </a:ext>
            </a:extLst>
          </p:cNvPr>
          <p:cNvCxnSpPr>
            <a:cxnSpLocks/>
          </p:cNvCxnSpPr>
          <p:nvPr/>
        </p:nvCxnSpPr>
        <p:spPr>
          <a:xfrm>
            <a:off x="7977467" y="5501335"/>
            <a:ext cx="1258419" cy="0"/>
          </a:xfrm>
          <a:prstGeom prst="straightConnector1">
            <a:avLst/>
          </a:prstGeom>
          <a:ln w="38100">
            <a:solidFill>
              <a:srgbClr val="372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1DF325F4-46BA-9B0F-E114-73E9320589CB}"/>
              </a:ext>
            </a:extLst>
          </p:cNvPr>
          <p:cNvCxnSpPr>
            <a:cxnSpLocks/>
          </p:cNvCxnSpPr>
          <p:nvPr/>
        </p:nvCxnSpPr>
        <p:spPr>
          <a:xfrm>
            <a:off x="7977467" y="2052687"/>
            <a:ext cx="1258419" cy="0"/>
          </a:xfrm>
          <a:prstGeom prst="straightConnector1">
            <a:avLst/>
          </a:prstGeom>
          <a:ln w="38100">
            <a:solidFill>
              <a:srgbClr val="372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3D7BF0E-A748-43FE-2688-976744C9FAF6}"/>
              </a:ext>
            </a:extLst>
          </p:cNvPr>
          <p:cNvGrpSpPr/>
          <p:nvPr/>
        </p:nvGrpSpPr>
        <p:grpSpPr>
          <a:xfrm>
            <a:off x="2319998" y="4514695"/>
            <a:ext cx="1413852" cy="1762711"/>
            <a:chOff x="2003290" y="1414006"/>
            <a:chExt cx="1413852" cy="176271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BF84AA5-3198-0C97-1665-5FF29ED01C38}"/>
                </a:ext>
              </a:extLst>
            </p:cNvPr>
            <p:cNvGrpSpPr/>
            <p:nvPr/>
          </p:nvGrpSpPr>
          <p:grpSpPr>
            <a:xfrm>
              <a:off x="2003290" y="1414006"/>
              <a:ext cx="301752" cy="301752"/>
              <a:chOff x="785095" y="3508126"/>
              <a:chExt cx="301752" cy="30175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72D2313-BE47-FAE4-76B8-C55E25366418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34" name="Graphic 33" descr="Checkbox Checked with solid fill">
                <a:extLst>
                  <a:ext uri="{FF2B5EF4-FFF2-40B4-BE49-F238E27FC236}">
                    <a16:creationId xmlns:a16="http://schemas.microsoft.com/office/drawing/2014/main" id="{F709E065-C057-789F-B1D4-A020A85E7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578FD6F-6FCE-7A64-7309-956BE82A3FD1}"/>
                </a:ext>
              </a:extLst>
            </p:cNvPr>
            <p:cNvGrpSpPr/>
            <p:nvPr/>
          </p:nvGrpSpPr>
          <p:grpSpPr>
            <a:xfrm>
              <a:off x="2373990" y="2146362"/>
              <a:ext cx="297999" cy="297999"/>
              <a:chOff x="4364209" y="3210127"/>
              <a:chExt cx="297999" cy="29799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5AA349C-5A15-6317-A117-4ACAD714A46F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61" name="Graphic 60" descr="Checkbox Crossed with solid fill">
                <a:extLst>
                  <a:ext uri="{FF2B5EF4-FFF2-40B4-BE49-F238E27FC236}">
                    <a16:creationId xmlns:a16="http://schemas.microsoft.com/office/drawing/2014/main" id="{A40EFF61-B4E3-BE9A-37B6-05588B6D3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81CF7E8-E983-9299-DDBA-7A699A511B5B}"/>
                </a:ext>
              </a:extLst>
            </p:cNvPr>
            <p:cNvGrpSpPr/>
            <p:nvPr/>
          </p:nvGrpSpPr>
          <p:grpSpPr>
            <a:xfrm>
              <a:off x="2373990" y="1780184"/>
              <a:ext cx="301752" cy="301752"/>
              <a:chOff x="785095" y="3508126"/>
              <a:chExt cx="301752" cy="30175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C179AE9-7F3E-60C1-5134-95511CE2CC2D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66" name="Graphic 65" descr="Checkbox Checked with solid fill">
                <a:extLst>
                  <a:ext uri="{FF2B5EF4-FFF2-40B4-BE49-F238E27FC236}">
                    <a16:creationId xmlns:a16="http://schemas.microsoft.com/office/drawing/2014/main" id="{AAA1BCBE-7854-7C16-4B2A-0AD946944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564B9B7-5E1E-9224-50DB-7C29F0778443}"/>
                </a:ext>
              </a:extLst>
            </p:cNvPr>
            <p:cNvGrpSpPr/>
            <p:nvPr/>
          </p:nvGrpSpPr>
          <p:grpSpPr>
            <a:xfrm>
              <a:off x="2003290" y="2144486"/>
              <a:ext cx="301752" cy="301752"/>
              <a:chOff x="785095" y="3508126"/>
              <a:chExt cx="301752" cy="30175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281656B-B3D4-EA3A-EAF7-CBE20681B829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69" name="Graphic 68" descr="Checkbox Checked with solid fill">
                <a:extLst>
                  <a:ext uri="{FF2B5EF4-FFF2-40B4-BE49-F238E27FC236}">
                    <a16:creationId xmlns:a16="http://schemas.microsoft.com/office/drawing/2014/main" id="{C611E4E6-9183-1419-3051-E5C4E9F3A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D65D782-4386-9B09-107E-AEEB6744B92C}"/>
                </a:ext>
              </a:extLst>
            </p:cNvPr>
            <p:cNvGrpSpPr/>
            <p:nvPr/>
          </p:nvGrpSpPr>
          <p:grpSpPr>
            <a:xfrm>
              <a:off x="2003290" y="2509726"/>
              <a:ext cx="301752" cy="301752"/>
              <a:chOff x="785095" y="3508126"/>
              <a:chExt cx="301752" cy="301752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B9EF332-B7F1-76DF-A55F-8D797BFE3BDD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72" name="Graphic 71" descr="Checkbox Checked with solid fill">
                <a:extLst>
                  <a:ext uri="{FF2B5EF4-FFF2-40B4-BE49-F238E27FC236}">
                    <a16:creationId xmlns:a16="http://schemas.microsoft.com/office/drawing/2014/main" id="{AF2EECEC-C0BA-2370-380A-E9FD72C10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A59BEAD-18CD-B229-D488-30D862D55594}"/>
                </a:ext>
              </a:extLst>
            </p:cNvPr>
            <p:cNvGrpSpPr/>
            <p:nvPr/>
          </p:nvGrpSpPr>
          <p:grpSpPr>
            <a:xfrm>
              <a:off x="2744690" y="1779246"/>
              <a:ext cx="301752" cy="301752"/>
              <a:chOff x="785095" y="3508126"/>
              <a:chExt cx="301752" cy="301752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EC71D38-A66F-A966-B576-6DD6BD86FD09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75" name="Graphic 74" descr="Checkbox Checked with solid fill">
                <a:extLst>
                  <a:ext uri="{FF2B5EF4-FFF2-40B4-BE49-F238E27FC236}">
                    <a16:creationId xmlns:a16="http://schemas.microsoft.com/office/drawing/2014/main" id="{F6661AB5-1D4B-0F2E-EBF1-B072CD41B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A877442-DB4D-CA03-A76A-198330A3FD71}"/>
                </a:ext>
              </a:extLst>
            </p:cNvPr>
            <p:cNvGrpSpPr/>
            <p:nvPr/>
          </p:nvGrpSpPr>
          <p:grpSpPr>
            <a:xfrm>
              <a:off x="2373990" y="1414006"/>
              <a:ext cx="301752" cy="301752"/>
              <a:chOff x="785095" y="3508126"/>
              <a:chExt cx="301752" cy="301752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808FD24-7994-9A80-CA44-942A09ECACB9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78" name="Graphic 77" descr="Checkbox Checked with solid fill">
                <a:extLst>
                  <a:ext uri="{FF2B5EF4-FFF2-40B4-BE49-F238E27FC236}">
                    <a16:creationId xmlns:a16="http://schemas.microsoft.com/office/drawing/2014/main" id="{BA1E34FF-0976-5322-1093-A0B6C2FD7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3CA60B4-4323-AE54-BE92-5CD1BE9B6C71}"/>
                </a:ext>
              </a:extLst>
            </p:cNvPr>
            <p:cNvGrpSpPr/>
            <p:nvPr/>
          </p:nvGrpSpPr>
          <p:grpSpPr>
            <a:xfrm>
              <a:off x="2744690" y="2144486"/>
              <a:ext cx="301752" cy="301752"/>
              <a:chOff x="785095" y="3508126"/>
              <a:chExt cx="301752" cy="301752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2F4CE60-71FA-4917-F130-00E92193225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81" name="Graphic 80" descr="Checkbox Checked with solid fill">
                <a:extLst>
                  <a:ext uri="{FF2B5EF4-FFF2-40B4-BE49-F238E27FC236}">
                    <a16:creationId xmlns:a16="http://schemas.microsoft.com/office/drawing/2014/main" id="{F581DB8C-7E56-E41C-827E-C57073657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BD256-E091-1A1B-2159-E63B1E7270E3}"/>
                </a:ext>
              </a:extLst>
            </p:cNvPr>
            <p:cNvGrpSpPr/>
            <p:nvPr/>
          </p:nvGrpSpPr>
          <p:grpSpPr>
            <a:xfrm>
              <a:off x="2373990" y="2874965"/>
              <a:ext cx="301752" cy="301752"/>
              <a:chOff x="785095" y="3508126"/>
              <a:chExt cx="301752" cy="30175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5140AD9-A7E7-AC26-AD8E-B07A6A9E232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84" name="Graphic 83" descr="Checkbox Checked with solid fill">
                <a:extLst>
                  <a:ext uri="{FF2B5EF4-FFF2-40B4-BE49-F238E27FC236}">
                    <a16:creationId xmlns:a16="http://schemas.microsoft.com/office/drawing/2014/main" id="{8A886BD2-414C-3D60-0729-175533DC5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1547B49-1B09-6521-BE4E-A5396F573746}"/>
                </a:ext>
              </a:extLst>
            </p:cNvPr>
            <p:cNvGrpSpPr/>
            <p:nvPr/>
          </p:nvGrpSpPr>
          <p:grpSpPr>
            <a:xfrm>
              <a:off x="2373990" y="2508787"/>
              <a:ext cx="301752" cy="301752"/>
              <a:chOff x="785095" y="3508126"/>
              <a:chExt cx="301752" cy="301752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4E65CA4-E0AE-063C-76B4-A603086C64A0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87" name="Graphic 86" descr="Checkbox Checked with solid fill">
                <a:extLst>
                  <a:ext uri="{FF2B5EF4-FFF2-40B4-BE49-F238E27FC236}">
                    <a16:creationId xmlns:a16="http://schemas.microsoft.com/office/drawing/2014/main" id="{D7C261AF-DE25-F845-268C-320728ABC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746A5E6-591C-BF80-90CD-049A5B26F09A}"/>
                </a:ext>
              </a:extLst>
            </p:cNvPr>
            <p:cNvGrpSpPr/>
            <p:nvPr/>
          </p:nvGrpSpPr>
          <p:grpSpPr>
            <a:xfrm>
              <a:off x="3115390" y="1414006"/>
              <a:ext cx="301752" cy="301752"/>
              <a:chOff x="785095" y="3508126"/>
              <a:chExt cx="301752" cy="301752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37B2F8C-67A4-4A15-FF86-41EB8E7E26C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90" name="Graphic 89" descr="Checkbox Checked with solid fill">
                <a:extLst>
                  <a:ext uri="{FF2B5EF4-FFF2-40B4-BE49-F238E27FC236}">
                    <a16:creationId xmlns:a16="http://schemas.microsoft.com/office/drawing/2014/main" id="{C3B6A334-BE9C-3981-E218-BAAB0EC36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FCD6143-6D1F-E4A8-E9EF-BAB7B403C82F}"/>
                </a:ext>
              </a:extLst>
            </p:cNvPr>
            <p:cNvGrpSpPr/>
            <p:nvPr/>
          </p:nvGrpSpPr>
          <p:grpSpPr>
            <a:xfrm>
              <a:off x="2744690" y="1414006"/>
              <a:ext cx="301752" cy="301752"/>
              <a:chOff x="785095" y="3508126"/>
              <a:chExt cx="301752" cy="30175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2E086E0-4078-DFCC-A6A1-315381700FDA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93" name="Graphic 92" descr="Checkbox Checked with solid fill">
                <a:extLst>
                  <a:ext uri="{FF2B5EF4-FFF2-40B4-BE49-F238E27FC236}">
                    <a16:creationId xmlns:a16="http://schemas.microsoft.com/office/drawing/2014/main" id="{583D9235-BA78-7170-E80C-22A702696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DD954BE-84AC-8894-B587-12366EBBE28B}"/>
                </a:ext>
              </a:extLst>
            </p:cNvPr>
            <p:cNvGrpSpPr/>
            <p:nvPr/>
          </p:nvGrpSpPr>
          <p:grpSpPr>
            <a:xfrm>
              <a:off x="2744690" y="2509726"/>
              <a:ext cx="301752" cy="301752"/>
              <a:chOff x="785095" y="3508126"/>
              <a:chExt cx="301752" cy="301752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EFEF663-D224-39A3-C791-BD38CE454E45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96" name="Graphic 95" descr="Checkbox Checked with solid fill">
                <a:extLst>
                  <a:ext uri="{FF2B5EF4-FFF2-40B4-BE49-F238E27FC236}">
                    <a16:creationId xmlns:a16="http://schemas.microsoft.com/office/drawing/2014/main" id="{9BD38BED-8A6C-DAA7-25EF-BB3C7A2B5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E602ADF-35CE-2E07-F73B-8A2CBE8C676B}"/>
                </a:ext>
              </a:extLst>
            </p:cNvPr>
            <p:cNvGrpSpPr/>
            <p:nvPr/>
          </p:nvGrpSpPr>
          <p:grpSpPr>
            <a:xfrm>
              <a:off x="2744690" y="2874965"/>
              <a:ext cx="301752" cy="301752"/>
              <a:chOff x="785095" y="3508126"/>
              <a:chExt cx="301752" cy="30175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B236021-A2AD-E335-CF92-1555A42EDDEE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99" name="Graphic 98" descr="Checkbox Checked with solid fill">
                <a:extLst>
                  <a:ext uri="{FF2B5EF4-FFF2-40B4-BE49-F238E27FC236}">
                    <a16:creationId xmlns:a16="http://schemas.microsoft.com/office/drawing/2014/main" id="{F517E338-0B69-CD09-6F17-1DBB64BA5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AC32367-16C3-B04F-03CE-F25FF3E06490}"/>
                </a:ext>
              </a:extLst>
            </p:cNvPr>
            <p:cNvGrpSpPr/>
            <p:nvPr/>
          </p:nvGrpSpPr>
          <p:grpSpPr>
            <a:xfrm>
              <a:off x="2003290" y="1779246"/>
              <a:ext cx="301752" cy="301752"/>
              <a:chOff x="785095" y="3508126"/>
              <a:chExt cx="301752" cy="301752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2B8AB23-7916-2BA3-F5F6-BA279B01C5B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102" name="Graphic 101" descr="Checkbox Checked with solid fill">
                <a:extLst>
                  <a:ext uri="{FF2B5EF4-FFF2-40B4-BE49-F238E27FC236}">
                    <a16:creationId xmlns:a16="http://schemas.microsoft.com/office/drawing/2014/main" id="{BE359C8B-C85C-CAEB-C2E5-FA0EE3304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7764A4F-AA1C-6ECD-51E7-66672993ADB6}"/>
                </a:ext>
              </a:extLst>
            </p:cNvPr>
            <p:cNvGrpSpPr/>
            <p:nvPr/>
          </p:nvGrpSpPr>
          <p:grpSpPr>
            <a:xfrm>
              <a:off x="3115390" y="2509726"/>
              <a:ext cx="301752" cy="301752"/>
              <a:chOff x="785095" y="3508126"/>
              <a:chExt cx="301752" cy="30175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C27C24A-3D0B-1E27-6B45-E32AC89F4355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105" name="Graphic 104" descr="Checkbox Checked with solid fill">
                <a:extLst>
                  <a:ext uri="{FF2B5EF4-FFF2-40B4-BE49-F238E27FC236}">
                    <a16:creationId xmlns:a16="http://schemas.microsoft.com/office/drawing/2014/main" id="{81DCA175-CB89-F510-08BA-427972722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F3D5918-2894-CB8A-9DA3-E38B43463DA6}"/>
                </a:ext>
              </a:extLst>
            </p:cNvPr>
            <p:cNvGrpSpPr/>
            <p:nvPr/>
          </p:nvGrpSpPr>
          <p:grpSpPr>
            <a:xfrm>
              <a:off x="3115390" y="2144486"/>
              <a:ext cx="301752" cy="301752"/>
              <a:chOff x="785095" y="3508126"/>
              <a:chExt cx="301752" cy="301752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94754327-229C-8591-24AD-B56593A2442B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108" name="Graphic 107" descr="Checkbox Checked with solid fill">
                <a:extLst>
                  <a:ext uri="{FF2B5EF4-FFF2-40B4-BE49-F238E27FC236}">
                    <a16:creationId xmlns:a16="http://schemas.microsoft.com/office/drawing/2014/main" id="{9C7330CE-EFCC-D34B-DB72-111C93448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273C0A7-F773-E90D-0A50-6EEA246A98E4}"/>
                </a:ext>
              </a:extLst>
            </p:cNvPr>
            <p:cNvGrpSpPr/>
            <p:nvPr/>
          </p:nvGrpSpPr>
          <p:grpSpPr>
            <a:xfrm>
              <a:off x="3115390" y="1779246"/>
              <a:ext cx="301752" cy="301752"/>
              <a:chOff x="785095" y="3508126"/>
              <a:chExt cx="301752" cy="301752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478E3A4-9917-DC7F-1D7A-64AAAEF0DE2E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111" name="Graphic 110" descr="Checkbox Checked with solid fill">
                <a:extLst>
                  <a:ext uri="{FF2B5EF4-FFF2-40B4-BE49-F238E27FC236}">
                    <a16:creationId xmlns:a16="http://schemas.microsoft.com/office/drawing/2014/main" id="{56E0B1D9-35AD-96A7-8049-E476E6D16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130BF21-7719-171D-654B-8E2F9B2706D4}"/>
                </a:ext>
              </a:extLst>
            </p:cNvPr>
            <p:cNvGrpSpPr/>
            <p:nvPr/>
          </p:nvGrpSpPr>
          <p:grpSpPr>
            <a:xfrm>
              <a:off x="2003290" y="2874965"/>
              <a:ext cx="297999" cy="297999"/>
              <a:chOff x="4364209" y="3210127"/>
              <a:chExt cx="297999" cy="297999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30F22B3-6D4E-32CB-F9B4-BAB3CFA752B7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114" name="Graphic 113" descr="Checkbox Crossed with solid fill">
                <a:extLst>
                  <a:ext uri="{FF2B5EF4-FFF2-40B4-BE49-F238E27FC236}">
                    <a16:creationId xmlns:a16="http://schemas.microsoft.com/office/drawing/2014/main" id="{856117E9-BAA9-CFB1-E4FB-B622B6AAB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998E71-E16D-A966-F61C-541D20522BF9}"/>
                </a:ext>
              </a:extLst>
            </p:cNvPr>
            <p:cNvGrpSpPr/>
            <p:nvPr/>
          </p:nvGrpSpPr>
          <p:grpSpPr>
            <a:xfrm>
              <a:off x="3115390" y="2874965"/>
              <a:ext cx="301752" cy="301752"/>
              <a:chOff x="785095" y="3508126"/>
              <a:chExt cx="301752" cy="30175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25CAD8A-3EC6-E0C0-440C-9ADB10B615FE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5" name="Graphic 4" descr="Checkbox Checked with solid fill">
                <a:extLst>
                  <a:ext uri="{FF2B5EF4-FFF2-40B4-BE49-F238E27FC236}">
                    <a16:creationId xmlns:a16="http://schemas.microsoft.com/office/drawing/2014/main" id="{C96D6AB5-1689-D4B0-9E9A-A03E1F021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5D984DF8-9B33-47D5-0B3D-6683F4AF350F}"/>
              </a:ext>
            </a:extLst>
          </p:cNvPr>
          <p:cNvGrpSpPr/>
          <p:nvPr/>
        </p:nvGrpSpPr>
        <p:grpSpPr>
          <a:xfrm>
            <a:off x="5887554" y="4514695"/>
            <a:ext cx="1416185" cy="1778249"/>
            <a:chOff x="5887554" y="1415207"/>
            <a:chExt cx="1416185" cy="17782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D84671-C3C8-4CE9-51DE-D51927274A39}"/>
                </a:ext>
              </a:extLst>
            </p:cNvPr>
            <p:cNvGrpSpPr/>
            <p:nvPr/>
          </p:nvGrpSpPr>
          <p:grpSpPr>
            <a:xfrm>
              <a:off x="5889887" y="1415207"/>
              <a:ext cx="1413852" cy="1762711"/>
              <a:chOff x="2003290" y="1414006"/>
              <a:chExt cx="1413852" cy="176271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C969F1A-B95D-0479-40F9-A3255A7B1FDD}"/>
                  </a:ext>
                </a:extLst>
              </p:cNvPr>
              <p:cNvGrpSpPr/>
              <p:nvPr/>
            </p:nvGrpSpPr>
            <p:grpSpPr>
              <a:xfrm>
                <a:off x="2003290" y="1414006"/>
                <a:ext cx="301752" cy="301752"/>
                <a:chOff x="785095" y="3508126"/>
                <a:chExt cx="301752" cy="301752"/>
              </a:xfrm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20E531E1-F03F-9A13-084C-DB3EA5E5C9DD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185" name="Graphic 184" descr="Checkbox Checked with solid fill">
                  <a:extLst>
                    <a:ext uri="{FF2B5EF4-FFF2-40B4-BE49-F238E27FC236}">
                      <a16:creationId xmlns:a16="http://schemas.microsoft.com/office/drawing/2014/main" id="{5AF93122-0873-07A2-EEFB-6727496E2C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21FC1FA-E640-860F-478D-A5881125424E}"/>
                  </a:ext>
                </a:extLst>
              </p:cNvPr>
              <p:cNvGrpSpPr/>
              <p:nvPr/>
            </p:nvGrpSpPr>
            <p:grpSpPr>
              <a:xfrm>
                <a:off x="2373990" y="1780184"/>
                <a:ext cx="301752" cy="301752"/>
                <a:chOff x="785095" y="3508126"/>
                <a:chExt cx="301752" cy="301752"/>
              </a:xfrm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40FECC8-3E87-9A1D-94E9-D0DE678360D2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168" name="Graphic 167" descr="Checkbox Checked with solid fill">
                  <a:extLst>
                    <a:ext uri="{FF2B5EF4-FFF2-40B4-BE49-F238E27FC236}">
                      <a16:creationId xmlns:a16="http://schemas.microsoft.com/office/drawing/2014/main" id="{0387F01D-2CB8-5E7E-2F97-B3DB5DEC7B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5CA8FA7-2858-DE2D-C530-9D2D003655C8}"/>
                  </a:ext>
                </a:extLst>
              </p:cNvPr>
              <p:cNvGrpSpPr/>
              <p:nvPr/>
            </p:nvGrpSpPr>
            <p:grpSpPr>
              <a:xfrm>
                <a:off x="2003290" y="2144486"/>
                <a:ext cx="301752" cy="301752"/>
                <a:chOff x="785095" y="3508126"/>
                <a:chExt cx="301752" cy="30175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D9BAA2B5-F42D-7027-50E0-593530B36652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166" name="Graphic 165" descr="Checkbox Checked with solid fill">
                  <a:extLst>
                    <a:ext uri="{FF2B5EF4-FFF2-40B4-BE49-F238E27FC236}">
                      <a16:creationId xmlns:a16="http://schemas.microsoft.com/office/drawing/2014/main" id="{76A7D7F8-5D2C-B192-F795-520D46636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472A888-D53B-9D9F-260E-A4BD8A5BAA16}"/>
                  </a:ext>
                </a:extLst>
              </p:cNvPr>
              <p:cNvGrpSpPr/>
              <p:nvPr/>
            </p:nvGrpSpPr>
            <p:grpSpPr>
              <a:xfrm>
                <a:off x="2003290" y="2509726"/>
                <a:ext cx="301752" cy="301752"/>
                <a:chOff x="785095" y="3508126"/>
                <a:chExt cx="301752" cy="301752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713157B5-1B42-CAEB-EB7D-4D7017D1B120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149" name="Graphic 148" descr="Checkbox Checked with solid fill">
                  <a:extLst>
                    <a:ext uri="{FF2B5EF4-FFF2-40B4-BE49-F238E27FC236}">
                      <a16:creationId xmlns:a16="http://schemas.microsoft.com/office/drawing/2014/main" id="{E56B9EB5-0A32-2779-6ED2-664B99E1EC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D8E0D55-8B4B-2061-C37B-4190F3151AC5}"/>
                  </a:ext>
                </a:extLst>
              </p:cNvPr>
              <p:cNvGrpSpPr/>
              <p:nvPr/>
            </p:nvGrpSpPr>
            <p:grpSpPr>
              <a:xfrm>
                <a:off x="2744690" y="1779246"/>
                <a:ext cx="301752" cy="301752"/>
                <a:chOff x="785095" y="3508126"/>
                <a:chExt cx="301752" cy="301752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BE0CCC55-766A-FF44-098A-5423D0DCEF27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59" name="Graphic 58" descr="Checkbox Checked with solid fill">
                  <a:extLst>
                    <a:ext uri="{FF2B5EF4-FFF2-40B4-BE49-F238E27FC236}">
                      <a16:creationId xmlns:a16="http://schemas.microsoft.com/office/drawing/2014/main" id="{82D0164D-8123-3AF6-7496-1F4A49C52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495708-0128-C1C0-5F75-7168EEEDA157}"/>
                  </a:ext>
                </a:extLst>
              </p:cNvPr>
              <p:cNvGrpSpPr/>
              <p:nvPr/>
            </p:nvGrpSpPr>
            <p:grpSpPr>
              <a:xfrm>
                <a:off x="2373990" y="1414006"/>
                <a:ext cx="301752" cy="301752"/>
                <a:chOff x="785095" y="3508126"/>
                <a:chExt cx="301752" cy="301752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32CC1B5-045B-7726-5942-3BE6C5FE103D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57" name="Graphic 56" descr="Checkbox Checked with solid fill">
                  <a:extLst>
                    <a:ext uri="{FF2B5EF4-FFF2-40B4-BE49-F238E27FC236}">
                      <a16:creationId xmlns:a16="http://schemas.microsoft.com/office/drawing/2014/main" id="{26206C7D-54BA-2ED1-6487-414856C09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B6479A1-52B5-1B2B-34E0-C4F73B6C0B3D}"/>
                  </a:ext>
                </a:extLst>
              </p:cNvPr>
              <p:cNvGrpSpPr/>
              <p:nvPr/>
            </p:nvGrpSpPr>
            <p:grpSpPr>
              <a:xfrm>
                <a:off x="2744690" y="2144486"/>
                <a:ext cx="301752" cy="301752"/>
                <a:chOff x="785095" y="3508126"/>
                <a:chExt cx="301752" cy="301752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039B9836-3976-706D-F659-477DCC758DFB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55" name="Graphic 54" descr="Checkbox Checked with solid fill">
                  <a:extLst>
                    <a:ext uri="{FF2B5EF4-FFF2-40B4-BE49-F238E27FC236}">
                      <a16:creationId xmlns:a16="http://schemas.microsoft.com/office/drawing/2014/main" id="{E8D24F25-56A6-D620-5120-4E6972347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C4ADB98-7DD7-A6E4-856F-F8E43D14E16F}"/>
                  </a:ext>
                </a:extLst>
              </p:cNvPr>
              <p:cNvGrpSpPr/>
              <p:nvPr/>
            </p:nvGrpSpPr>
            <p:grpSpPr>
              <a:xfrm>
                <a:off x="2373990" y="2874965"/>
                <a:ext cx="301752" cy="301752"/>
                <a:chOff x="785095" y="3508126"/>
                <a:chExt cx="301752" cy="301752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ED9AAF4-141B-43A6-8F44-D97CE99A97D4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53" name="Graphic 52" descr="Checkbox Checked with solid fill">
                  <a:extLst>
                    <a:ext uri="{FF2B5EF4-FFF2-40B4-BE49-F238E27FC236}">
                      <a16:creationId xmlns:a16="http://schemas.microsoft.com/office/drawing/2014/main" id="{EF98590F-D843-F212-A719-BB1CEBFA0D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C12152A-1F81-DCFB-DBFD-4F488EEB027D}"/>
                  </a:ext>
                </a:extLst>
              </p:cNvPr>
              <p:cNvGrpSpPr/>
              <p:nvPr/>
            </p:nvGrpSpPr>
            <p:grpSpPr>
              <a:xfrm>
                <a:off x="2373990" y="2508787"/>
                <a:ext cx="301752" cy="301752"/>
                <a:chOff x="785095" y="3508126"/>
                <a:chExt cx="301752" cy="30175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38582CA-DA47-D8E5-29BA-EAC7C5C31183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51" name="Graphic 50" descr="Checkbox Checked with solid fill">
                  <a:extLst>
                    <a:ext uri="{FF2B5EF4-FFF2-40B4-BE49-F238E27FC236}">
                      <a16:creationId xmlns:a16="http://schemas.microsoft.com/office/drawing/2014/main" id="{E8950854-A7D4-EC1C-F0B7-6A139E2868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9C994D1-C64A-84F5-86DB-7DEF7B5B1430}"/>
                  </a:ext>
                </a:extLst>
              </p:cNvPr>
              <p:cNvGrpSpPr/>
              <p:nvPr/>
            </p:nvGrpSpPr>
            <p:grpSpPr>
              <a:xfrm>
                <a:off x="3115390" y="1414006"/>
                <a:ext cx="301752" cy="301752"/>
                <a:chOff x="785095" y="3508126"/>
                <a:chExt cx="301752" cy="3017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C0B5FA6-BC26-A931-A9F6-48BCED34051D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49" name="Graphic 48" descr="Checkbox Checked with solid fill">
                  <a:extLst>
                    <a:ext uri="{FF2B5EF4-FFF2-40B4-BE49-F238E27FC236}">
                      <a16:creationId xmlns:a16="http://schemas.microsoft.com/office/drawing/2014/main" id="{0E35433E-FFE9-0331-8267-F3BED7F23A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221F7AC-BCD5-C21F-D80E-3575A0FFD7FF}"/>
                  </a:ext>
                </a:extLst>
              </p:cNvPr>
              <p:cNvGrpSpPr/>
              <p:nvPr/>
            </p:nvGrpSpPr>
            <p:grpSpPr>
              <a:xfrm>
                <a:off x="2744690" y="1414006"/>
                <a:ext cx="301752" cy="301752"/>
                <a:chOff x="785095" y="3508126"/>
                <a:chExt cx="301752" cy="301752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62167F7-226A-DB41-B35F-89EAFCD136DE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47" name="Graphic 46" descr="Checkbox Checked with solid fill">
                  <a:extLst>
                    <a:ext uri="{FF2B5EF4-FFF2-40B4-BE49-F238E27FC236}">
                      <a16:creationId xmlns:a16="http://schemas.microsoft.com/office/drawing/2014/main" id="{3EBA6C34-928A-F1E0-9DD7-AB6D3409B9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4E409BA-003C-0E7A-BBF6-5F6CC043F09E}"/>
                  </a:ext>
                </a:extLst>
              </p:cNvPr>
              <p:cNvGrpSpPr/>
              <p:nvPr/>
            </p:nvGrpSpPr>
            <p:grpSpPr>
              <a:xfrm>
                <a:off x="2744690" y="2509726"/>
                <a:ext cx="301752" cy="301752"/>
                <a:chOff x="785095" y="3508126"/>
                <a:chExt cx="301752" cy="301752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3D60530-A638-67FD-AF1A-214CD503D5CD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45" name="Graphic 44" descr="Checkbox Checked with solid fill">
                  <a:extLst>
                    <a:ext uri="{FF2B5EF4-FFF2-40B4-BE49-F238E27FC236}">
                      <a16:creationId xmlns:a16="http://schemas.microsoft.com/office/drawing/2014/main" id="{9BBE6034-97EC-CC1A-C49C-A07084B7F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E720DB0-66AB-1ECA-5198-64CA7112154D}"/>
                  </a:ext>
                </a:extLst>
              </p:cNvPr>
              <p:cNvGrpSpPr/>
              <p:nvPr/>
            </p:nvGrpSpPr>
            <p:grpSpPr>
              <a:xfrm>
                <a:off x="2744690" y="2874965"/>
                <a:ext cx="301752" cy="301752"/>
                <a:chOff x="785095" y="3508126"/>
                <a:chExt cx="301752" cy="301752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E241739-1347-8E9C-746A-D089790E0CFE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43" name="Graphic 42" descr="Checkbox Checked with solid fill">
                  <a:extLst>
                    <a:ext uri="{FF2B5EF4-FFF2-40B4-BE49-F238E27FC236}">
                      <a16:creationId xmlns:a16="http://schemas.microsoft.com/office/drawing/2014/main" id="{5ED3CFEA-9E42-05FA-9177-323951593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E33B5A3-BF28-B05E-206A-3D02F8EB5DED}"/>
                  </a:ext>
                </a:extLst>
              </p:cNvPr>
              <p:cNvGrpSpPr/>
              <p:nvPr/>
            </p:nvGrpSpPr>
            <p:grpSpPr>
              <a:xfrm>
                <a:off x="2003290" y="1779246"/>
                <a:ext cx="301752" cy="301752"/>
                <a:chOff x="785095" y="3508126"/>
                <a:chExt cx="301752" cy="301752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606648A-EFEE-A2ED-7FC5-0DED0ABD2232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41" name="Graphic 40" descr="Checkbox Checked with solid fill">
                  <a:extLst>
                    <a:ext uri="{FF2B5EF4-FFF2-40B4-BE49-F238E27FC236}">
                      <a16:creationId xmlns:a16="http://schemas.microsoft.com/office/drawing/2014/main" id="{470E4521-2D4C-DABE-1582-85B0CAA701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399314B-3B21-2762-F811-FA2BF0CFAE87}"/>
                  </a:ext>
                </a:extLst>
              </p:cNvPr>
              <p:cNvGrpSpPr/>
              <p:nvPr/>
            </p:nvGrpSpPr>
            <p:grpSpPr>
              <a:xfrm>
                <a:off x="3115390" y="2509726"/>
                <a:ext cx="301752" cy="301752"/>
                <a:chOff x="785095" y="3508126"/>
                <a:chExt cx="301752" cy="301752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B6CE2BA7-FEDD-F5E5-C146-9046875619F5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39" name="Graphic 38" descr="Checkbox Checked with solid fill">
                  <a:extLst>
                    <a:ext uri="{FF2B5EF4-FFF2-40B4-BE49-F238E27FC236}">
                      <a16:creationId xmlns:a16="http://schemas.microsoft.com/office/drawing/2014/main" id="{9627E5CB-E902-A629-5B9B-7D65B76F89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0270D17-A963-3FDE-18EB-ADEEBACCEA67}"/>
                  </a:ext>
                </a:extLst>
              </p:cNvPr>
              <p:cNvGrpSpPr/>
              <p:nvPr/>
            </p:nvGrpSpPr>
            <p:grpSpPr>
              <a:xfrm>
                <a:off x="3115390" y="2144486"/>
                <a:ext cx="301752" cy="301752"/>
                <a:chOff x="785095" y="3508126"/>
                <a:chExt cx="301752" cy="301752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BE7760D3-001E-7380-982C-A0A7BF9AC691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37" name="Graphic 36" descr="Checkbox Checked with solid fill">
                  <a:extLst>
                    <a:ext uri="{FF2B5EF4-FFF2-40B4-BE49-F238E27FC236}">
                      <a16:creationId xmlns:a16="http://schemas.microsoft.com/office/drawing/2014/main" id="{4972C823-5902-AE8F-976B-18607D009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5264A5F-F6CF-3E51-3F4C-85F1426DB4BB}"/>
                  </a:ext>
                </a:extLst>
              </p:cNvPr>
              <p:cNvGrpSpPr/>
              <p:nvPr/>
            </p:nvGrpSpPr>
            <p:grpSpPr>
              <a:xfrm>
                <a:off x="3115390" y="1779246"/>
                <a:ext cx="301752" cy="301752"/>
                <a:chOff x="785095" y="3508126"/>
                <a:chExt cx="301752" cy="30175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BCD0135-8509-5845-77A6-12B928299635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35" name="Graphic 34" descr="Checkbox Checked with solid fill">
                  <a:extLst>
                    <a:ext uri="{FF2B5EF4-FFF2-40B4-BE49-F238E27FC236}">
                      <a16:creationId xmlns:a16="http://schemas.microsoft.com/office/drawing/2014/main" id="{DCC1A5F9-55EF-A9DA-CD6F-C4C1137EAF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FDAAE82-A970-6F23-A71F-EA58BA11ADF7}"/>
                  </a:ext>
                </a:extLst>
              </p:cNvPr>
              <p:cNvGrpSpPr/>
              <p:nvPr/>
            </p:nvGrpSpPr>
            <p:grpSpPr>
              <a:xfrm>
                <a:off x="3115390" y="2874965"/>
                <a:ext cx="301752" cy="301752"/>
                <a:chOff x="785095" y="3508126"/>
                <a:chExt cx="301752" cy="30175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38DFAD6-C4B9-9DC3-9486-8E4112F1D4AB}"/>
                    </a:ext>
                  </a:extLst>
                </p:cNvPr>
                <p:cNvSpPr/>
                <p:nvPr/>
              </p:nvSpPr>
              <p:spPr>
                <a:xfrm>
                  <a:off x="785095" y="3508126"/>
                  <a:ext cx="301752" cy="30175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</p:sp>
            <p:pic>
              <p:nvPicPr>
                <p:cNvPr id="29" name="Graphic 28" descr="Checkbox Checked with solid fill">
                  <a:extLst>
                    <a:ext uri="{FF2B5EF4-FFF2-40B4-BE49-F238E27FC236}">
                      <a16:creationId xmlns:a16="http://schemas.microsoft.com/office/drawing/2014/main" id="{00D3CE77-3AF5-AAD7-81E4-F3436E7886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651" y="3533681"/>
                  <a:ext cx="250641" cy="25064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EDF6276-49C1-DEB0-4F6C-E8796330A0E6}"/>
                </a:ext>
              </a:extLst>
            </p:cNvPr>
            <p:cNvGrpSpPr/>
            <p:nvPr/>
          </p:nvGrpSpPr>
          <p:grpSpPr>
            <a:xfrm>
              <a:off x="6255764" y="2145686"/>
              <a:ext cx="301752" cy="301752"/>
              <a:chOff x="785095" y="3508126"/>
              <a:chExt cx="301752" cy="301752"/>
            </a:xfrm>
          </p:grpSpPr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13A1264C-F700-E164-34F7-293D39752CE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26" name="Graphic 225" descr="Checkbox Checked with solid fill">
                <a:extLst>
                  <a:ext uri="{FF2B5EF4-FFF2-40B4-BE49-F238E27FC236}">
                    <a16:creationId xmlns:a16="http://schemas.microsoft.com/office/drawing/2014/main" id="{DE66C0A6-59CB-7994-B8AF-DF7A96A6B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2BF8597-AD4D-3443-3934-9E9EDDA751F9}"/>
                </a:ext>
              </a:extLst>
            </p:cNvPr>
            <p:cNvGrpSpPr/>
            <p:nvPr/>
          </p:nvGrpSpPr>
          <p:grpSpPr>
            <a:xfrm>
              <a:off x="5887554" y="2891704"/>
              <a:ext cx="301752" cy="301752"/>
              <a:chOff x="785095" y="3508126"/>
              <a:chExt cx="301752" cy="301752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4785A091-D2F7-6F17-2768-719365EFB35D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16" name="Graphic 215" descr="Checkbox Checked with solid fill">
                <a:extLst>
                  <a:ext uri="{FF2B5EF4-FFF2-40B4-BE49-F238E27FC236}">
                    <a16:creationId xmlns:a16="http://schemas.microsoft.com/office/drawing/2014/main" id="{2C775F74-15A4-BDCE-5FBC-DEFEEAC31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0C7F2801-DE92-E69D-7D04-D0101C2934B9}"/>
              </a:ext>
            </a:extLst>
          </p:cNvPr>
          <p:cNvGrpSpPr/>
          <p:nvPr/>
        </p:nvGrpSpPr>
        <p:grpSpPr>
          <a:xfrm>
            <a:off x="5915443" y="1281703"/>
            <a:ext cx="1413852" cy="1762711"/>
            <a:chOff x="2003290" y="1414006"/>
            <a:chExt cx="1413852" cy="1762711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16E00BC0-9DE6-8F50-A784-7F09DA60CABA}"/>
                </a:ext>
              </a:extLst>
            </p:cNvPr>
            <p:cNvGrpSpPr/>
            <p:nvPr/>
          </p:nvGrpSpPr>
          <p:grpSpPr>
            <a:xfrm>
              <a:off x="2003290" y="1414006"/>
              <a:ext cx="301752" cy="301752"/>
              <a:chOff x="785095" y="3508126"/>
              <a:chExt cx="301752" cy="301752"/>
            </a:xfrm>
          </p:grpSpPr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F1F7EA4E-BB6F-24A7-F49C-EBBC5B60B3D3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34" name="Graphic 433" descr="Checkbox Checked with solid fill">
                <a:extLst>
                  <a:ext uri="{FF2B5EF4-FFF2-40B4-BE49-F238E27FC236}">
                    <a16:creationId xmlns:a16="http://schemas.microsoft.com/office/drawing/2014/main" id="{2CE9612F-02B1-8CA5-22F9-AE139F754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E0417C47-0993-A22D-1512-EF0CC911381F}"/>
                </a:ext>
              </a:extLst>
            </p:cNvPr>
            <p:cNvGrpSpPr/>
            <p:nvPr/>
          </p:nvGrpSpPr>
          <p:grpSpPr>
            <a:xfrm>
              <a:off x="2373990" y="2146362"/>
              <a:ext cx="297999" cy="297999"/>
              <a:chOff x="4364209" y="3210127"/>
              <a:chExt cx="297999" cy="297999"/>
            </a:xfrm>
          </p:grpSpPr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60F1CBC1-DBA3-8C43-49DD-17FFA1D52B48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32" name="Graphic 431" descr="Checkbox Crossed with solid fill">
                <a:extLst>
                  <a:ext uri="{FF2B5EF4-FFF2-40B4-BE49-F238E27FC236}">
                    <a16:creationId xmlns:a16="http://schemas.microsoft.com/office/drawing/2014/main" id="{15C9D2DF-522D-15C6-CD30-50041034E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0464E5AC-5857-C392-FD13-DCCAE4F18072}"/>
                </a:ext>
              </a:extLst>
            </p:cNvPr>
            <p:cNvGrpSpPr/>
            <p:nvPr/>
          </p:nvGrpSpPr>
          <p:grpSpPr>
            <a:xfrm>
              <a:off x="2373990" y="1780184"/>
              <a:ext cx="301752" cy="301752"/>
              <a:chOff x="785095" y="3508126"/>
              <a:chExt cx="301752" cy="301752"/>
            </a:xfrm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B0FE2BD9-0E9A-5977-BA3E-D3FD910E78D6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30" name="Graphic 429" descr="Checkbox Checked with solid fill">
                <a:extLst>
                  <a:ext uri="{FF2B5EF4-FFF2-40B4-BE49-F238E27FC236}">
                    <a16:creationId xmlns:a16="http://schemas.microsoft.com/office/drawing/2014/main" id="{D1FF6FFC-17A2-B174-C191-866A3A890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A3CE23D5-8F73-314B-142B-3ECF3FF572AF}"/>
                </a:ext>
              </a:extLst>
            </p:cNvPr>
            <p:cNvGrpSpPr/>
            <p:nvPr/>
          </p:nvGrpSpPr>
          <p:grpSpPr>
            <a:xfrm>
              <a:off x="2003290" y="2144486"/>
              <a:ext cx="301752" cy="301752"/>
              <a:chOff x="785095" y="3508126"/>
              <a:chExt cx="301752" cy="301752"/>
            </a:xfrm>
          </p:grpSpPr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696FD543-28D2-F7DF-B4EF-D3205DB7F189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28" name="Graphic 427" descr="Checkbox Checked with solid fill">
                <a:extLst>
                  <a:ext uri="{FF2B5EF4-FFF2-40B4-BE49-F238E27FC236}">
                    <a16:creationId xmlns:a16="http://schemas.microsoft.com/office/drawing/2014/main" id="{1470A677-7C97-272A-CAA9-E771C7A4D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168F1CE4-E74E-2598-2E3A-596670DC082C}"/>
                </a:ext>
              </a:extLst>
            </p:cNvPr>
            <p:cNvGrpSpPr/>
            <p:nvPr/>
          </p:nvGrpSpPr>
          <p:grpSpPr>
            <a:xfrm>
              <a:off x="2003290" y="2509726"/>
              <a:ext cx="301752" cy="301752"/>
              <a:chOff x="785095" y="3508126"/>
              <a:chExt cx="301752" cy="301752"/>
            </a:xfrm>
          </p:grpSpPr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A1F002CE-5AB1-DA87-3409-667E1426EAC6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26" name="Graphic 425" descr="Checkbox Checked with solid fill">
                <a:extLst>
                  <a:ext uri="{FF2B5EF4-FFF2-40B4-BE49-F238E27FC236}">
                    <a16:creationId xmlns:a16="http://schemas.microsoft.com/office/drawing/2014/main" id="{C7BDFBB0-631D-E983-9EDF-EEA1FF00F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4018B3D1-7BC3-2A33-EA7D-E12E1D8325EC}"/>
                </a:ext>
              </a:extLst>
            </p:cNvPr>
            <p:cNvGrpSpPr/>
            <p:nvPr/>
          </p:nvGrpSpPr>
          <p:grpSpPr>
            <a:xfrm>
              <a:off x="2744690" y="1779246"/>
              <a:ext cx="301752" cy="301752"/>
              <a:chOff x="785095" y="3508126"/>
              <a:chExt cx="301752" cy="301752"/>
            </a:xfrm>
          </p:grpSpPr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DD5FD60D-8610-AD64-0572-F95393BA16CE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24" name="Graphic 423" descr="Checkbox Checked with solid fill">
                <a:extLst>
                  <a:ext uri="{FF2B5EF4-FFF2-40B4-BE49-F238E27FC236}">
                    <a16:creationId xmlns:a16="http://schemas.microsoft.com/office/drawing/2014/main" id="{9AC96CF8-B4C2-92D4-7050-88E848BD3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D9EE9982-8667-92A5-C164-4243F425514A}"/>
                </a:ext>
              </a:extLst>
            </p:cNvPr>
            <p:cNvGrpSpPr/>
            <p:nvPr/>
          </p:nvGrpSpPr>
          <p:grpSpPr>
            <a:xfrm>
              <a:off x="2373990" y="1414006"/>
              <a:ext cx="301752" cy="301752"/>
              <a:chOff x="785095" y="3508126"/>
              <a:chExt cx="301752" cy="301752"/>
            </a:xfrm>
          </p:grpSpPr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AB5EBE25-64D6-1BC0-B163-EACD9306DA0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22" name="Graphic 421" descr="Checkbox Checked with solid fill">
                <a:extLst>
                  <a:ext uri="{FF2B5EF4-FFF2-40B4-BE49-F238E27FC236}">
                    <a16:creationId xmlns:a16="http://schemas.microsoft.com/office/drawing/2014/main" id="{0B83B438-927A-183A-979A-5C0400B57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07B03A59-2BED-260C-267D-DFB7BEB75EC5}"/>
                </a:ext>
              </a:extLst>
            </p:cNvPr>
            <p:cNvGrpSpPr/>
            <p:nvPr/>
          </p:nvGrpSpPr>
          <p:grpSpPr>
            <a:xfrm>
              <a:off x="2744690" y="2144486"/>
              <a:ext cx="301752" cy="301752"/>
              <a:chOff x="785095" y="3508126"/>
              <a:chExt cx="301752" cy="301752"/>
            </a:xfrm>
          </p:grpSpPr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2639E4F8-1838-BA59-1B96-70518FCA6E57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20" name="Graphic 419" descr="Checkbox Checked with solid fill">
                <a:extLst>
                  <a:ext uri="{FF2B5EF4-FFF2-40B4-BE49-F238E27FC236}">
                    <a16:creationId xmlns:a16="http://schemas.microsoft.com/office/drawing/2014/main" id="{D47C3F18-85A9-65FF-9CF3-FCA47CC62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A9560C4A-C8B8-811A-CCA2-AE1B1953398B}"/>
                </a:ext>
              </a:extLst>
            </p:cNvPr>
            <p:cNvGrpSpPr/>
            <p:nvPr/>
          </p:nvGrpSpPr>
          <p:grpSpPr>
            <a:xfrm>
              <a:off x="2373990" y="2874965"/>
              <a:ext cx="301752" cy="301752"/>
              <a:chOff x="785095" y="3508126"/>
              <a:chExt cx="301752" cy="301752"/>
            </a:xfrm>
          </p:grpSpPr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A8B64D84-0C92-F2FD-7A88-57E5B6420014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18" name="Graphic 417" descr="Checkbox Checked with solid fill">
                <a:extLst>
                  <a:ext uri="{FF2B5EF4-FFF2-40B4-BE49-F238E27FC236}">
                    <a16:creationId xmlns:a16="http://schemas.microsoft.com/office/drawing/2014/main" id="{1F0AE0BE-4EAB-6AD7-7309-144D9BFA3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B06EAEDB-88DB-90F9-4DBD-A6A0BAFA2864}"/>
                </a:ext>
              </a:extLst>
            </p:cNvPr>
            <p:cNvGrpSpPr/>
            <p:nvPr/>
          </p:nvGrpSpPr>
          <p:grpSpPr>
            <a:xfrm>
              <a:off x="2373990" y="2508787"/>
              <a:ext cx="301752" cy="301752"/>
              <a:chOff x="785095" y="3508126"/>
              <a:chExt cx="301752" cy="301752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36E976F5-C03E-8818-AE94-5FD8EB8DBA35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16" name="Graphic 415" descr="Checkbox Checked with solid fill">
                <a:extLst>
                  <a:ext uri="{FF2B5EF4-FFF2-40B4-BE49-F238E27FC236}">
                    <a16:creationId xmlns:a16="http://schemas.microsoft.com/office/drawing/2014/main" id="{7EEE91AE-192E-D1B9-0AB9-7D93E7BFB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15A4BE6F-F933-3B7E-915D-61E46C64EA1D}"/>
                </a:ext>
              </a:extLst>
            </p:cNvPr>
            <p:cNvGrpSpPr/>
            <p:nvPr/>
          </p:nvGrpSpPr>
          <p:grpSpPr>
            <a:xfrm>
              <a:off x="3115390" y="1414006"/>
              <a:ext cx="301752" cy="301752"/>
              <a:chOff x="785095" y="3508126"/>
              <a:chExt cx="301752" cy="301752"/>
            </a:xfrm>
          </p:grpSpPr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8D630F20-F84F-EE08-5380-3170247B6FF4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14" name="Graphic 413" descr="Checkbox Checked with solid fill">
                <a:extLst>
                  <a:ext uri="{FF2B5EF4-FFF2-40B4-BE49-F238E27FC236}">
                    <a16:creationId xmlns:a16="http://schemas.microsoft.com/office/drawing/2014/main" id="{F2F4FF54-BDAA-FD57-FA08-6F6D5F20E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842C0CCD-FF90-50BB-0A3B-B8F5DDA7994F}"/>
                </a:ext>
              </a:extLst>
            </p:cNvPr>
            <p:cNvGrpSpPr/>
            <p:nvPr/>
          </p:nvGrpSpPr>
          <p:grpSpPr>
            <a:xfrm>
              <a:off x="2744690" y="1414006"/>
              <a:ext cx="301752" cy="301752"/>
              <a:chOff x="785095" y="3508126"/>
              <a:chExt cx="301752" cy="301752"/>
            </a:xfrm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D67EDE1A-47B2-4270-8E79-E6C6D7A16B98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12" name="Graphic 411" descr="Checkbox Checked with solid fill">
                <a:extLst>
                  <a:ext uri="{FF2B5EF4-FFF2-40B4-BE49-F238E27FC236}">
                    <a16:creationId xmlns:a16="http://schemas.microsoft.com/office/drawing/2014/main" id="{1CABBA69-D689-6295-89E5-F4C8FD258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3684D4F8-BFB3-14DD-BC70-F5D670850418}"/>
                </a:ext>
              </a:extLst>
            </p:cNvPr>
            <p:cNvGrpSpPr/>
            <p:nvPr/>
          </p:nvGrpSpPr>
          <p:grpSpPr>
            <a:xfrm>
              <a:off x="2744690" y="2509726"/>
              <a:ext cx="301752" cy="301752"/>
              <a:chOff x="785095" y="3508126"/>
              <a:chExt cx="301752" cy="301752"/>
            </a:xfrm>
          </p:grpSpPr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EADB9343-492C-5B38-923F-AC820306A9B9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10" name="Graphic 409" descr="Checkbox Checked with solid fill">
                <a:extLst>
                  <a:ext uri="{FF2B5EF4-FFF2-40B4-BE49-F238E27FC236}">
                    <a16:creationId xmlns:a16="http://schemas.microsoft.com/office/drawing/2014/main" id="{2CFB49DD-93D4-95DF-876B-D8A32159E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E790918-7281-F836-A7B9-5641F8D838B1}"/>
                </a:ext>
              </a:extLst>
            </p:cNvPr>
            <p:cNvGrpSpPr/>
            <p:nvPr/>
          </p:nvGrpSpPr>
          <p:grpSpPr>
            <a:xfrm>
              <a:off x="2744690" y="2874965"/>
              <a:ext cx="301752" cy="301752"/>
              <a:chOff x="785095" y="3508126"/>
              <a:chExt cx="301752" cy="301752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01D0EEE8-F83F-D47C-C6DE-1C5B8CE4C53B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08" name="Graphic 407" descr="Checkbox Checked with solid fill">
                <a:extLst>
                  <a:ext uri="{FF2B5EF4-FFF2-40B4-BE49-F238E27FC236}">
                    <a16:creationId xmlns:a16="http://schemas.microsoft.com/office/drawing/2014/main" id="{C2E4134E-0458-88F0-6AA2-2577BAB53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9CB7BDB7-9B37-C1AE-6F5F-0C51999203A5}"/>
                </a:ext>
              </a:extLst>
            </p:cNvPr>
            <p:cNvGrpSpPr/>
            <p:nvPr/>
          </p:nvGrpSpPr>
          <p:grpSpPr>
            <a:xfrm>
              <a:off x="2003290" y="1779246"/>
              <a:ext cx="301752" cy="301752"/>
              <a:chOff x="785095" y="3508126"/>
              <a:chExt cx="301752" cy="301752"/>
            </a:xfrm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56C8D6E0-1599-531E-B2F0-7672C723CBD7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06" name="Graphic 405" descr="Checkbox Checked with solid fill">
                <a:extLst>
                  <a:ext uri="{FF2B5EF4-FFF2-40B4-BE49-F238E27FC236}">
                    <a16:creationId xmlns:a16="http://schemas.microsoft.com/office/drawing/2014/main" id="{038C4728-B735-2892-9C40-BA48FA0BE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75483458-6632-9BC0-C98E-B6A6C7C3FCF1}"/>
                </a:ext>
              </a:extLst>
            </p:cNvPr>
            <p:cNvGrpSpPr/>
            <p:nvPr/>
          </p:nvGrpSpPr>
          <p:grpSpPr>
            <a:xfrm>
              <a:off x="3115390" y="2509726"/>
              <a:ext cx="301752" cy="301752"/>
              <a:chOff x="785095" y="3508126"/>
              <a:chExt cx="301752" cy="301752"/>
            </a:xfrm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D1C03172-9BCE-D012-6A45-D1C81990C988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04" name="Graphic 403" descr="Checkbox Checked with solid fill">
                <a:extLst>
                  <a:ext uri="{FF2B5EF4-FFF2-40B4-BE49-F238E27FC236}">
                    <a16:creationId xmlns:a16="http://schemas.microsoft.com/office/drawing/2014/main" id="{77E97F7F-5478-4649-538B-2B4D3AE14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A1E662D7-8458-292E-2D73-4435E10295D1}"/>
                </a:ext>
              </a:extLst>
            </p:cNvPr>
            <p:cNvGrpSpPr/>
            <p:nvPr/>
          </p:nvGrpSpPr>
          <p:grpSpPr>
            <a:xfrm>
              <a:off x="3115390" y="2144486"/>
              <a:ext cx="301752" cy="301752"/>
              <a:chOff x="785095" y="3508126"/>
              <a:chExt cx="301752" cy="301752"/>
            </a:xfrm>
          </p:grpSpPr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FDAF98DF-10F4-BEF1-673C-E6511C90D41A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02" name="Graphic 401" descr="Checkbox Checked with solid fill">
                <a:extLst>
                  <a:ext uri="{FF2B5EF4-FFF2-40B4-BE49-F238E27FC236}">
                    <a16:creationId xmlns:a16="http://schemas.microsoft.com/office/drawing/2014/main" id="{7B6E151D-B14F-5FCC-6122-1A9D6E4B9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EC4017C2-FCAE-D952-39B8-BFA3F6AE8D6D}"/>
                </a:ext>
              </a:extLst>
            </p:cNvPr>
            <p:cNvGrpSpPr/>
            <p:nvPr/>
          </p:nvGrpSpPr>
          <p:grpSpPr>
            <a:xfrm>
              <a:off x="3115390" y="1779246"/>
              <a:ext cx="301752" cy="301752"/>
              <a:chOff x="785095" y="3508126"/>
              <a:chExt cx="301752" cy="301752"/>
            </a:xfrm>
          </p:grpSpPr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59178871-F1B3-5D37-E5D5-5E8373B882B1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00" name="Graphic 399" descr="Checkbox Checked with solid fill">
                <a:extLst>
                  <a:ext uri="{FF2B5EF4-FFF2-40B4-BE49-F238E27FC236}">
                    <a16:creationId xmlns:a16="http://schemas.microsoft.com/office/drawing/2014/main" id="{D50E9691-2626-CD8B-227B-B6A40CCA4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25446F2B-B9AE-FF86-57DA-90D429AF32B1}"/>
                </a:ext>
              </a:extLst>
            </p:cNvPr>
            <p:cNvGrpSpPr/>
            <p:nvPr/>
          </p:nvGrpSpPr>
          <p:grpSpPr>
            <a:xfrm>
              <a:off x="2003290" y="2874965"/>
              <a:ext cx="297999" cy="297999"/>
              <a:chOff x="4364209" y="3210127"/>
              <a:chExt cx="297999" cy="297999"/>
            </a:xfrm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7622CCD-8626-92F2-A3F0-95E3815D26D1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398" name="Graphic 397" descr="Checkbox Crossed with solid fill">
                <a:extLst>
                  <a:ext uri="{FF2B5EF4-FFF2-40B4-BE49-F238E27FC236}">
                    <a16:creationId xmlns:a16="http://schemas.microsoft.com/office/drawing/2014/main" id="{D54E6778-F254-5DA7-6C68-A96A01607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454E34EE-0303-E704-6ED3-467CC8B80CC2}"/>
                </a:ext>
              </a:extLst>
            </p:cNvPr>
            <p:cNvGrpSpPr/>
            <p:nvPr/>
          </p:nvGrpSpPr>
          <p:grpSpPr>
            <a:xfrm>
              <a:off x="3115390" y="2874965"/>
              <a:ext cx="301752" cy="301752"/>
              <a:chOff x="785095" y="3508126"/>
              <a:chExt cx="301752" cy="301752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5A6843A4-E064-80F5-16BA-0F986BA08C58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396" name="Graphic 395" descr="Checkbox Checked with solid fill">
                <a:extLst>
                  <a:ext uri="{FF2B5EF4-FFF2-40B4-BE49-F238E27FC236}">
                    <a16:creationId xmlns:a16="http://schemas.microsoft.com/office/drawing/2014/main" id="{5BA3562E-2704-202D-A31E-0CB205420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856E4E93-7069-FF64-9622-CF70A623EF3C}"/>
              </a:ext>
            </a:extLst>
          </p:cNvPr>
          <p:cNvGrpSpPr/>
          <p:nvPr/>
        </p:nvGrpSpPr>
        <p:grpSpPr>
          <a:xfrm>
            <a:off x="2319080" y="1252210"/>
            <a:ext cx="1413852" cy="1762711"/>
            <a:chOff x="2319080" y="4391421"/>
            <a:chExt cx="1413852" cy="1762711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7C7A19DE-D661-9888-45AF-0CD13AEB6021}"/>
                </a:ext>
              </a:extLst>
            </p:cNvPr>
            <p:cNvGrpSpPr/>
            <p:nvPr/>
          </p:nvGrpSpPr>
          <p:grpSpPr>
            <a:xfrm>
              <a:off x="2319080" y="4391421"/>
              <a:ext cx="301752" cy="301752"/>
              <a:chOff x="785095" y="3508126"/>
              <a:chExt cx="301752" cy="301752"/>
            </a:xfrm>
          </p:grpSpPr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770BBCE7-0006-6C36-B477-85FEEB460EBC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97" name="Graphic 296" descr="Checkbox Checked with solid fill">
                <a:extLst>
                  <a:ext uri="{FF2B5EF4-FFF2-40B4-BE49-F238E27FC236}">
                    <a16:creationId xmlns:a16="http://schemas.microsoft.com/office/drawing/2014/main" id="{12C40502-0948-5676-8F3B-0653DA38A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4D39C69E-4871-7085-DDE2-47AA3AB77E92}"/>
                </a:ext>
              </a:extLst>
            </p:cNvPr>
            <p:cNvGrpSpPr/>
            <p:nvPr/>
          </p:nvGrpSpPr>
          <p:grpSpPr>
            <a:xfrm>
              <a:off x="2689780" y="5123777"/>
              <a:ext cx="297999" cy="297999"/>
              <a:chOff x="4364209" y="3210127"/>
              <a:chExt cx="297999" cy="297999"/>
            </a:xfrm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E432BDDB-96A4-1D89-DA35-6EFDEB12F291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47" name="Graphic 246" descr="Checkbox Crossed with solid fill">
                <a:extLst>
                  <a:ext uri="{FF2B5EF4-FFF2-40B4-BE49-F238E27FC236}">
                    <a16:creationId xmlns:a16="http://schemas.microsoft.com/office/drawing/2014/main" id="{78D0DC34-6BDC-4B0E-7997-D4ADB2596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5BE8516-4234-187B-D21D-7BA75FF75E60}"/>
                </a:ext>
              </a:extLst>
            </p:cNvPr>
            <p:cNvGrpSpPr/>
            <p:nvPr/>
          </p:nvGrpSpPr>
          <p:grpSpPr>
            <a:xfrm>
              <a:off x="2689780" y="4757599"/>
              <a:ext cx="301752" cy="301752"/>
              <a:chOff x="785095" y="3508126"/>
              <a:chExt cx="301752" cy="301752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1E1353CA-918E-7279-374F-AAB9DD589AEE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42" name="Graphic 241" descr="Checkbox Checked with solid fill">
                <a:extLst>
                  <a:ext uri="{FF2B5EF4-FFF2-40B4-BE49-F238E27FC236}">
                    <a16:creationId xmlns:a16="http://schemas.microsoft.com/office/drawing/2014/main" id="{07029DED-12C0-3C59-76C3-202315509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C5B6E729-2B02-8EE9-C87C-38F3CE09EA9E}"/>
                </a:ext>
              </a:extLst>
            </p:cNvPr>
            <p:cNvGrpSpPr/>
            <p:nvPr/>
          </p:nvGrpSpPr>
          <p:grpSpPr>
            <a:xfrm>
              <a:off x="2319080" y="5121901"/>
              <a:ext cx="301752" cy="301752"/>
              <a:chOff x="785095" y="3508126"/>
              <a:chExt cx="301752" cy="301752"/>
            </a:xfrm>
          </p:grpSpPr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0DC8DC05-A23B-6E39-62ED-2782B75594B3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40" name="Graphic 239" descr="Checkbox Checked with solid fill">
                <a:extLst>
                  <a:ext uri="{FF2B5EF4-FFF2-40B4-BE49-F238E27FC236}">
                    <a16:creationId xmlns:a16="http://schemas.microsoft.com/office/drawing/2014/main" id="{75C6691C-690C-D0B7-3140-67310E1D6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F69EB85A-9801-2A01-E44D-97BAF9A280D0}"/>
                </a:ext>
              </a:extLst>
            </p:cNvPr>
            <p:cNvGrpSpPr/>
            <p:nvPr/>
          </p:nvGrpSpPr>
          <p:grpSpPr>
            <a:xfrm>
              <a:off x="2319080" y="5487141"/>
              <a:ext cx="301752" cy="301752"/>
              <a:chOff x="785095" y="3508126"/>
              <a:chExt cx="301752" cy="301752"/>
            </a:xfrm>
          </p:grpSpPr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9D5EE03-318D-9786-3190-1C32216F1E7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38" name="Graphic 237" descr="Checkbox Checked with solid fill">
                <a:extLst>
                  <a:ext uri="{FF2B5EF4-FFF2-40B4-BE49-F238E27FC236}">
                    <a16:creationId xmlns:a16="http://schemas.microsoft.com/office/drawing/2014/main" id="{13EA2A21-AD08-5C54-4F26-512DABC93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82739EAA-20A2-C1C9-E67B-C3A91650AFB3}"/>
                </a:ext>
              </a:extLst>
            </p:cNvPr>
            <p:cNvGrpSpPr/>
            <p:nvPr/>
          </p:nvGrpSpPr>
          <p:grpSpPr>
            <a:xfrm>
              <a:off x="3060480" y="4756661"/>
              <a:ext cx="301752" cy="301752"/>
              <a:chOff x="785095" y="3508126"/>
              <a:chExt cx="301752" cy="301752"/>
            </a:xfrm>
          </p:grpSpPr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03BBF4C8-F54B-33D8-E3CF-E788AC7BA55C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36" name="Graphic 235" descr="Checkbox Checked with solid fill">
                <a:extLst>
                  <a:ext uri="{FF2B5EF4-FFF2-40B4-BE49-F238E27FC236}">
                    <a16:creationId xmlns:a16="http://schemas.microsoft.com/office/drawing/2014/main" id="{8F363E35-05E2-BC1E-5072-475CC1D31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AB2B55E1-3A6B-6349-C203-015DB5924495}"/>
                </a:ext>
              </a:extLst>
            </p:cNvPr>
            <p:cNvGrpSpPr/>
            <p:nvPr/>
          </p:nvGrpSpPr>
          <p:grpSpPr>
            <a:xfrm>
              <a:off x="2689780" y="4391421"/>
              <a:ext cx="301752" cy="301752"/>
              <a:chOff x="785095" y="3508126"/>
              <a:chExt cx="301752" cy="301752"/>
            </a:xfrm>
          </p:grpSpPr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FD057E81-8CFC-289C-B20F-586CBA22509A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34" name="Graphic 233" descr="Checkbox Checked with solid fill">
                <a:extLst>
                  <a:ext uri="{FF2B5EF4-FFF2-40B4-BE49-F238E27FC236}">
                    <a16:creationId xmlns:a16="http://schemas.microsoft.com/office/drawing/2014/main" id="{DD61FE81-3123-1AEB-3799-F8E33072C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62E9A6F-8544-76C1-C4F2-84B0DA6E9DE7}"/>
                </a:ext>
              </a:extLst>
            </p:cNvPr>
            <p:cNvGrpSpPr/>
            <p:nvPr/>
          </p:nvGrpSpPr>
          <p:grpSpPr>
            <a:xfrm>
              <a:off x="3060480" y="5121901"/>
              <a:ext cx="301752" cy="301752"/>
              <a:chOff x="785095" y="3508126"/>
              <a:chExt cx="301752" cy="301752"/>
            </a:xfrm>
          </p:grpSpPr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F3C291DB-9A19-F936-9784-0DF0FBDC50FF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32" name="Graphic 231" descr="Checkbox Checked with solid fill">
                <a:extLst>
                  <a:ext uri="{FF2B5EF4-FFF2-40B4-BE49-F238E27FC236}">
                    <a16:creationId xmlns:a16="http://schemas.microsoft.com/office/drawing/2014/main" id="{01C75048-F8C0-4F60-A276-EBD7A8032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6105226E-F550-59B8-096D-1E0500D34176}"/>
                </a:ext>
              </a:extLst>
            </p:cNvPr>
            <p:cNvGrpSpPr/>
            <p:nvPr/>
          </p:nvGrpSpPr>
          <p:grpSpPr>
            <a:xfrm>
              <a:off x="2689780" y="5852380"/>
              <a:ext cx="301752" cy="301752"/>
              <a:chOff x="785095" y="3508126"/>
              <a:chExt cx="301752" cy="301752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F72004D9-FAF5-AE33-9C62-1D9F743B156C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30" name="Graphic 229" descr="Checkbox Checked with solid fill">
                <a:extLst>
                  <a:ext uri="{FF2B5EF4-FFF2-40B4-BE49-F238E27FC236}">
                    <a16:creationId xmlns:a16="http://schemas.microsoft.com/office/drawing/2014/main" id="{D8AE34F1-98C0-05E5-C1B6-59355D065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92CA3103-01A7-FBBD-C1D2-5375D616F713}"/>
                </a:ext>
              </a:extLst>
            </p:cNvPr>
            <p:cNvGrpSpPr/>
            <p:nvPr/>
          </p:nvGrpSpPr>
          <p:grpSpPr>
            <a:xfrm>
              <a:off x="2689780" y="5486202"/>
              <a:ext cx="301752" cy="301752"/>
              <a:chOff x="785095" y="3508126"/>
              <a:chExt cx="301752" cy="301752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CAB33197-EBE7-2AF7-C5A2-6994EC746DC7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28" name="Graphic 227" descr="Checkbox Checked with solid fill">
                <a:extLst>
                  <a:ext uri="{FF2B5EF4-FFF2-40B4-BE49-F238E27FC236}">
                    <a16:creationId xmlns:a16="http://schemas.microsoft.com/office/drawing/2014/main" id="{7AAA88A5-5FB2-54B2-4920-50B72C4D6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FAC6DEF-7508-7A32-FFDA-E10BD85D398D}"/>
                </a:ext>
              </a:extLst>
            </p:cNvPr>
            <p:cNvGrpSpPr/>
            <p:nvPr/>
          </p:nvGrpSpPr>
          <p:grpSpPr>
            <a:xfrm>
              <a:off x="3060480" y="4391421"/>
              <a:ext cx="301752" cy="301752"/>
              <a:chOff x="785095" y="3508126"/>
              <a:chExt cx="301752" cy="301752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E2612AF5-0456-9D89-2F65-3E3E09644781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24" name="Graphic 223" descr="Checkbox Checked with solid fill">
                <a:extLst>
                  <a:ext uri="{FF2B5EF4-FFF2-40B4-BE49-F238E27FC236}">
                    <a16:creationId xmlns:a16="http://schemas.microsoft.com/office/drawing/2014/main" id="{0E7ED0CE-3D5B-F5B2-9E95-AD4975F9C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8FCCBCD7-621C-91D2-0DDC-B32485088EDE}"/>
                </a:ext>
              </a:extLst>
            </p:cNvPr>
            <p:cNvGrpSpPr/>
            <p:nvPr/>
          </p:nvGrpSpPr>
          <p:grpSpPr>
            <a:xfrm>
              <a:off x="3060480" y="5487141"/>
              <a:ext cx="301752" cy="301752"/>
              <a:chOff x="785095" y="3508126"/>
              <a:chExt cx="301752" cy="301752"/>
            </a:xfrm>
          </p:grpSpPr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62F0C6B-93D5-B022-58AB-CFC962481A15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22" name="Graphic 221" descr="Checkbox Checked with solid fill">
                <a:extLst>
                  <a:ext uri="{FF2B5EF4-FFF2-40B4-BE49-F238E27FC236}">
                    <a16:creationId xmlns:a16="http://schemas.microsoft.com/office/drawing/2014/main" id="{AE0C438C-1C69-4A39-0762-F2FD8E2D6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00F182F-284C-9854-C382-C1B2C2937DAD}"/>
                </a:ext>
              </a:extLst>
            </p:cNvPr>
            <p:cNvGrpSpPr/>
            <p:nvPr/>
          </p:nvGrpSpPr>
          <p:grpSpPr>
            <a:xfrm>
              <a:off x="3060480" y="5852380"/>
              <a:ext cx="301752" cy="301752"/>
              <a:chOff x="785095" y="3508126"/>
              <a:chExt cx="301752" cy="301752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3A02CCC9-2792-6E42-D164-9BC19017BA96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20" name="Graphic 219" descr="Checkbox Checked with solid fill">
                <a:extLst>
                  <a:ext uri="{FF2B5EF4-FFF2-40B4-BE49-F238E27FC236}">
                    <a16:creationId xmlns:a16="http://schemas.microsoft.com/office/drawing/2014/main" id="{88B27B14-4A07-8B61-5FC8-3950B7BF9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D20722D-21D5-5A45-C477-2EADF3F181FE}"/>
                </a:ext>
              </a:extLst>
            </p:cNvPr>
            <p:cNvGrpSpPr/>
            <p:nvPr/>
          </p:nvGrpSpPr>
          <p:grpSpPr>
            <a:xfrm>
              <a:off x="2319080" y="4756661"/>
              <a:ext cx="301752" cy="301752"/>
              <a:chOff x="785095" y="3508126"/>
              <a:chExt cx="301752" cy="30175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92FC166-F6BE-0043-1A3A-791D49118076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18" name="Graphic 217" descr="Checkbox Checked with solid fill">
                <a:extLst>
                  <a:ext uri="{FF2B5EF4-FFF2-40B4-BE49-F238E27FC236}">
                    <a16:creationId xmlns:a16="http://schemas.microsoft.com/office/drawing/2014/main" id="{8BC78E7B-95DD-C2DD-037E-67695D175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0FA8FD45-8EAB-34C3-BE8E-D240323F8549}"/>
                </a:ext>
              </a:extLst>
            </p:cNvPr>
            <p:cNvGrpSpPr/>
            <p:nvPr/>
          </p:nvGrpSpPr>
          <p:grpSpPr>
            <a:xfrm>
              <a:off x="3431180" y="5121901"/>
              <a:ext cx="301752" cy="301752"/>
              <a:chOff x="785095" y="3508126"/>
              <a:chExt cx="301752" cy="301752"/>
            </a:xfrm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A4E0AADC-FD04-B3AB-0F4A-CBDAE718F6F8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14" name="Graphic 213" descr="Checkbox Checked with solid fill">
                <a:extLst>
                  <a:ext uri="{FF2B5EF4-FFF2-40B4-BE49-F238E27FC236}">
                    <a16:creationId xmlns:a16="http://schemas.microsoft.com/office/drawing/2014/main" id="{D329364B-03BC-C395-5177-2C8422516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61FAA3BD-5F88-664C-1A10-CE6E53A23D51}"/>
                </a:ext>
              </a:extLst>
            </p:cNvPr>
            <p:cNvGrpSpPr/>
            <p:nvPr/>
          </p:nvGrpSpPr>
          <p:grpSpPr>
            <a:xfrm>
              <a:off x="3431180" y="4756661"/>
              <a:ext cx="301752" cy="301752"/>
              <a:chOff x="785095" y="3508126"/>
              <a:chExt cx="301752" cy="301752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B3B6AEBA-B118-C3EB-F510-C99E2B116D10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12" name="Graphic 211" descr="Checkbox Checked with solid fill">
                <a:extLst>
                  <a:ext uri="{FF2B5EF4-FFF2-40B4-BE49-F238E27FC236}">
                    <a16:creationId xmlns:a16="http://schemas.microsoft.com/office/drawing/2014/main" id="{73F86CBD-D29B-9053-9626-35E9DA512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B78EFF2-1FC5-B9CA-257E-A518E3CC721F}"/>
                </a:ext>
              </a:extLst>
            </p:cNvPr>
            <p:cNvGrpSpPr/>
            <p:nvPr/>
          </p:nvGrpSpPr>
          <p:grpSpPr>
            <a:xfrm>
              <a:off x="2319080" y="5852380"/>
              <a:ext cx="297999" cy="297999"/>
              <a:chOff x="4364209" y="3210127"/>
              <a:chExt cx="297999" cy="297999"/>
            </a:xfrm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3E28032D-20EC-43E3-0ED3-6C69FCA08F10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10" name="Graphic 209" descr="Checkbox Crossed with solid fill">
                <a:extLst>
                  <a:ext uri="{FF2B5EF4-FFF2-40B4-BE49-F238E27FC236}">
                    <a16:creationId xmlns:a16="http://schemas.microsoft.com/office/drawing/2014/main" id="{DEB20AB5-D62E-21F1-6384-0C177EBEC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F3A8380-3F2A-2F8C-638F-9FCB66310AEB}"/>
                </a:ext>
              </a:extLst>
            </p:cNvPr>
            <p:cNvGrpSpPr/>
            <p:nvPr/>
          </p:nvGrpSpPr>
          <p:grpSpPr>
            <a:xfrm>
              <a:off x="3431180" y="5852380"/>
              <a:ext cx="301752" cy="301752"/>
              <a:chOff x="785095" y="3508126"/>
              <a:chExt cx="301752" cy="301752"/>
            </a:xfrm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2B33C6B-4326-43BF-C9A1-9504CC8164ED}"/>
                  </a:ext>
                </a:extLst>
              </p:cNvPr>
              <p:cNvSpPr/>
              <p:nvPr/>
            </p:nvSpPr>
            <p:spPr>
              <a:xfrm>
                <a:off x="785095" y="3508126"/>
                <a:ext cx="301752" cy="30175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208" name="Graphic 207" descr="Checkbox Checked with solid fill">
                <a:extLst>
                  <a:ext uri="{FF2B5EF4-FFF2-40B4-BE49-F238E27FC236}">
                    <a16:creationId xmlns:a16="http://schemas.microsoft.com/office/drawing/2014/main" id="{19C82EE6-9A32-EC6B-B73D-EB78B588A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0651" y="3533681"/>
                <a:ext cx="250641" cy="250641"/>
              </a:xfrm>
              <a:prstGeom prst="rect">
                <a:avLst/>
              </a:prstGeom>
            </p:spPr>
          </p:pic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9636D784-8AD7-6139-2189-049CBCEB1F0C}"/>
                </a:ext>
              </a:extLst>
            </p:cNvPr>
            <p:cNvGrpSpPr/>
            <p:nvPr/>
          </p:nvGrpSpPr>
          <p:grpSpPr>
            <a:xfrm>
              <a:off x="3431180" y="4395353"/>
              <a:ext cx="297999" cy="297999"/>
              <a:chOff x="4364209" y="3210127"/>
              <a:chExt cx="297999" cy="297999"/>
            </a:xfrm>
          </p:grpSpPr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90F60A73-4565-DC83-0A8F-25795FD04B01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37" name="Graphic 436" descr="Checkbox Crossed with solid fill">
                <a:extLst>
                  <a:ext uri="{FF2B5EF4-FFF2-40B4-BE49-F238E27FC236}">
                    <a16:creationId xmlns:a16="http://schemas.microsoft.com/office/drawing/2014/main" id="{439C395B-4053-77D6-FD3D-7B60453AB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7B1453D9-F6E0-0066-A431-DC95C9753B1D}"/>
                </a:ext>
              </a:extLst>
            </p:cNvPr>
            <p:cNvGrpSpPr/>
            <p:nvPr/>
          </p:nvGrpSpPr>
          <p:grpSpPr>
            <a:xfrm>
              <a:off x="3430280" y="5489017"/>
              <a:ext cx="297999" cy="297999"/>
              <a:chOff x="4364209" y="3210127"/>
              <a:chExt cx="297999" cy="297999"/>
            </a:xfrm>
          </p:grpSpPr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4C37A6E9-006B-FD51-705C-3CDEA975D548}"/>
                  </a:ext>
                </a:extLst>
              </p:cNvPr>
              <p:cNvSpPr/>
              <p:nvPr/>
            </p:nvSpPr>
            <p:spPr>
              <a:xfrm>
                <a:off x="4364209" y="3210127"/>
                <a:ext cx="297999" cy="297999"/>
              </a:xfrm>
              <a:prstGeom prst="ellipse">
                <a:avLst/>
              </a:prstGeom>
              <a:solidFill>
                <a:srgbClr val="C00000">
                  <a:alpha val="6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sp>
          <p:pic>
            <p:nvPicPr>
              <p:cNvPr id="440" name="Graphic 439" descr="Checkbox Crossed with solid fill">
                <a:extLst>
                  <a:ext uri="{FF2B5EF4-FFF2-40B4-BE49-F238E27FC236}">
                    <a16:creationId xmlns:a16="http://schemas.microsoft.com/office/drawing/2014/main" id="{B76D4BF7-3F29-AD12-3097-8F87E199F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93839" y="3234995"/>
                <a:ext cx="248262" cy="2482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67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9164-791B-BE3B-BAA0-F914F111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Setting with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82AAC-37A4-6FD5-8B4F-FEEAA94E7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6401262" cy="4863552"/>
          </a:xfrm>
        </p:spPr>
        <p:txBody>
          <a:bodyPr/>
          <a:lstStyle/>
          <a:p>
            <a:pPr eaLnBrk="1" hangingPunct="1"/>
            <a:r>
              <a:rPr lang="en-US" altLang="en-US"/>
              <a:t>Often the higher the target, the more expensive the requirements. </a:t>
            </a:r>
          </a:p>
          <a:p>
            <a:pPr eaLnBrk="1" hangingPunct="1"/>
            <a:r>
              <a:rPr lang="en-US" altLang="en-US"/>
              <a:t>Work with users to identify meaningful targets that ensure data is fit for purpose</a:t>
            </a:r>
          </a:p>
          <a:p>
            <a:pPr lvl="1"/>
            <a:r>
              <a:rPr lang="en-US" altLang="en-US"/>
              <a:t>The gap between current state and target state is the work required</a:t>
            </a:r>
          </a:p>
          <a:p>
            <a:pPr eaLnBrk="1" hangingPunct="1"/>
            <a:r>
              <a:rPr lang="en-US" altLang="en-US"/>
              <a:t>Targets can be unique per dimension or field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Check with data steward to confirm target is possible!</a:t>
            </a:r>
            <a:endParaRPr lang="en-US"/>
          </a:p>
        </p:txBody>
      </p:sp>
      <p:pic>
        <p:nvPicPr>
          <p:cNvPr id="4" name="Picture 3" descr="Dart arrow in the center of dartboard">
            <a:extLst>
              <a:ext uri="{FF2B5EF4-FFF2-40B4-BE49-F238E27FC236}">
                <a16:creationId xmlns:a16="http://schemas.microsoft.com/office/drawing/2014/main" id="{7FDAB316-2B93-498C-2A8A-A9C70C2C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11" r="21311"/>
          <a:stretch/>
        </p:blipFill>
        <p:spPr>
          <a:xfrm>
            <a:off x="6873240" y="670560"/>
            <a:ext cx="531876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12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E95D510-1848-E54B-B3AD-6D12B82073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46" y="0"/>
            <a:ext cx="7628150" cy="6858000"/>
          </a:xfrm>
          <a:prstGeom prst="rect">
            <a:avLst/>
          </a:prstGeom>
        </p:spPr>
      </p:pic>
      <p:pic>
        <p:nvPicPr>
          <p:cNvPr id="5" name="Picture 4" descr="Workflow outline">
            <a:extLst>
              <a:ext uri="{FF2B5EF4-FFF2-40B4-BE49-F238E27FC236}">
                <a16:creationId xmlns:a16="http://schemas.microsoft.com/office/drawing/2014/main" id="{7F6B5493-C3B0-5844-AB4B-8E68B93C3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80655" y="808788"/>
            <a:ext cx="1446367" cy="1446367"/>
          </a:xfrm>
          <a:prstGeom prst="rect">
            <a:avLst/>
          </a:prstGeom>
        </p:spPr>
      </p:pic>
      <p:pic>
        <p:nvPicPr>
          <p:cNvPr id="7" name="Picture 6" descr="Heart with pulse outline">
            <a:extLst>
              <a:ext uri="{FF2B5EF4-FFF2-40B4-BE49-F238E27FC236}">
                <a16:creationId xmlns:a16="http://schemas.microsoft.com/office/drawing/2014/main" id="{1865E172-3142-D04F-A407-73797D1DB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201619" y="808788"/>
            <a:ext cx="1446367" cy="1446367"/>
          </a:xfrm>
          <a:prstGeom prst="rect">
            <a:avLst/>
          </a:prstGeom>
        </p:spPr>
      </p:pic>
      <p:pic>
        <p:nvPicPr>
          <p:cNvPr id="9" name="Picture 8" descr="Tools outline">
            <a:extLst>
              <a:ext uri="{FF2B5EF4-FFF2-40B4-BE49-F238E27FC236}">
                <a16:creationId xmlns:a16="http://schemas.microsoft.com/office/drawing/2014/main" id="{A8CD4329-575F-FF4F-B73A-5DD7C5A0A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946054" y="4737639"/>
            <a:ext cx="1115568" cy="1115568"/>
          </a:xfrm>
          <a:prstGeom prst="rect">
            <a:avLst/>
          </a:prstGeom>
        </p:spPr>
      </p:pic>
      <p:pic>
        <p:nvPicPr>
          <p:cNvPr id="11" name="Picture 10" descr="Siren outline">
            <a:extLst>
              <a:ext uri="{FF2B5EF4-FFF2-40B4-BE49-F238E27FC236}">
                <a16:creationId xmlns:a16="http://schemas.microsoft.com/office/drawing/2014/main" id="{0AA76465-A781-6145-A3BE-CD353191F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54631" y="4599463"/>
            <a:ext cx="1253744" cy="1253744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260FF86-E2F7-5D41-AFE5-505618B20924}"/>
              </a:ext>
            </a:extLst>
          </p:cNvPr>
          <p:cNvSpPr txBox="1">
            <a:spLocks/>
          </p:cNvSpPr>
          <p:nvPr/>
        </p:nvSpPr>
        <p:spPr>
          <a:xfrm>
            <a:off x="478900" y="1010296"/>
            <a:ext cx="2020739" cy="411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520"/>
              </a:lnSpc>
            </a:pPr>
            <a:r>
              <a:rPr lang="en-US" sz="2400">
                <a:solidFill>
                  <a:srgbClr val="00B6AD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Establish Process</a:t>
            </a:r>
            <a:endParaRPr lang="en-US">
              <a:solidFill>
                <a:srgbClr val="00B6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C26BDE-655D-8B41-ADB2-ED4DDE2F324D}"/>
              </a:ext>
            </a:extLst>
          </p:cNvPr>
          <p:cNvSpPr txBox="1"/>
          <p:nvPr/>
        </p:nvSpPr>
        <p:spPr>
          <a:xfrm>
            <a:off x="604259" y="1471007"/>
            <a:ext cx="189538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Visuals and dashboards can make monitoring easier. By creating visual indicators based on our success measures.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25CB4F7-0C13-A648-A34A-90C68298E6FB}"/>
              </a:ext>
            </a:extLst>
          </p:cNvPr>
          <p:cNvSpPr txBox="1">
            <a:spLocks/>
          </p:cNvSpPr>
          <p:nvPr/>
        </p:nvSpPr>
        <p:spPr>
          <a:xfrm>
            <a:off x="9011242" y="1010296"/>
            <a:ext cx="2232139" cy="411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20"/>
              </a:lnSpc>
            </a:pPr>
            <a:r>
              <a:rPr lang="en-US" sz="2400">
                <a:solidFill>
                  <a:srgbClr val="01A1DD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On-going Monitoring</a:t>
            </a:r>
            <a:endParaRPr lang="en-US">
              <a:solidFill>
                <a:srgbClr val="01A1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80644-ACFE-8E43-8495-B15941E53FA0}"/>
              </a:ext>
            </a:extLst>
          </p:cNvPr>
          <p:cNvSpPr txBox="1"/>
          <p:nvPr/>
        </p:nvSpPr>
        <p:spPr>
          <a:xfrm>
            <a:off x="8979388" y="1471007"/>
            <a:ext cx="18953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checking of quality dashboards can show patterns in quality, and compared to the data flow can show what impacts data quality.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226DD22-B6EE-AC4A-A6B3-8AB6E0475527}"/>
              </a:ext>
            </a:extLst>
          </p:cNvPr>
          <p:cNvSpPr txBox="1">
            <a:spLocks/>
          </p:cNvSpPr>
          <p:nvPr/>
        </p:nvSpPr>
        <p:spPr>
          <a:xfrm>
            <a:off x="533400" y="4198301"/>
            <a:ext cx="1966239" cy="411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520"/>
              </a:lnSpc>
            </a:pPr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Corrective Action</a:t>
            </a:r>
            <a:endParaRPr lang="en-US">
              <a:solidFill>
                <a:srgbClr val="72B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CC3CB9-1CB2-C14A-BB49-F55C623162E0}"/>
              </a:ext>
            </a:extLst>
          </p:cNvPr>
          <p:cNvSpPr txBox="1"/>
          <p:nvPr/>
        </p:nvSpPr>
        <p:spPr>
          <a:xfrm>
            <a:off x="604259" y="4659012"/>
            <a:ext cx="1895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metric that has a quality warning, understand what went wrong, and implement a new solution to stop future problems, and clean data to make up for anomalies made. 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CDB8AB0-8E5F-824C-99DD-88C165921B41}"/>
              </a:ext>
            </a:extLst>
          </p:cNvPr>
          <p:cNvSpPr txBox="1">
            <a:spLocks/>
          </p:cNvSpPr>
          <p:nvPr/>
        </p:nvSpPr>
        <p:spPr>
          <a:xfrm>
            <a:off x="9011242" y="4403825"/>
            <a:ext cx="2487337" cy="411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20"/>
              </a:lnSpc>
            </a:pPr>
            <a:r>
              <a:rPr lang="en-US" sz="2400">
                <a:solidFill>
                  <a:srgbClr val="00549B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Quality Warning Alert</a:t>
            </a:r>
            <a:endParaRPr lang="en-US">
              <a:solidFill>
                <a:srgbClr val="0054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4F880-EB30-674D-98E3-E110891C3A8E}"/>
              </a:ext>
            </a:extLst>
          </p:cNvPr>
          <p:cNvSpPr txBox="1"/>
          <p:nvPr/>
        </p:nvSpPr>
        <p:spPr>
          <a:xfrm>
            <a:off x="8979388" y="4864536"/>
            <a:ext cx="189538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any quality measure falls below our agreed upon success metric, data quality steward should be notified immediately.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7479E-ADF2-9946-96D1-86529D413EAF}"/>
              </a:ext>
            </a:extLst>
          </p:cNvPr>
          <p:cNvSpPr txBox="1"/>
          <p:nvPr/>
        </p:nvSpPr>
        <p:spPr>
          <a:xfrm>
            <a:off x="6528777" y="2070489"/>
            <a:ext cx="42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F5403-A06B-D5C8-5256-F4A44C0CA4FA}"/>
              </a:ext>
            </a:extLst>
          </p:cNvPr>
          <p:cNvSpPr txBox="1"/>
          <p:nvPr/>
        </p:nvSpPr>
        <p:spPr>
          <a:xfrm>
            <a:off x="4591807" y="2070489"/>
            <a:ext cx="42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3096D-DE97-469C-339A-A065AD60D3F1}"/>
              </a:ext>
            </a:extLst>
          </p:cNvPr>
          <p:cNvSpPr txBox="1"/>
          <p:nvPr/>
        </p:nvSpPr>
        <p:spPr>
          <a:xfrm>
            <a:off x="6531138" y="4104279"/>
            <a:ext cx="42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E8973-2E58-4912-C0B7-87021B0D97E2}"/>
              </a:ext>
            </a:extLst>
          </p:cNvPr>
          <p:cNvSpPr txBox="1"/>
          <p:nvPr/>
        </p:nvSpPr>
        <p:spPr>
          <a:xfrm>
            <a:off x="4594168" y="4104279"/>
            <a:ext cx="42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4" name="Graphic 43" descr="Refresh with solid fill">
            <a:extLst>
              <a:ext uri="{FF2B5EF4-FFF2-40B4-BE49-F238E27FC236}">
                <a16:creationId xmlns:a16="http://schemas.microsoft.com/office/drawing/2014/main" id="{5F4A882E-CFA7-68C2-F66F-62F1B5D29A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-8100000">
            <a:off x="5159213" y="2733829"/>
            <a:ext cx="1390341" cy="139034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673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Step 8 – Data Quality Assessment Procedure</a:t>
            </a:r>
          </a:p>
        </p:txBody>
      </p:sp>
    </p:spTree>
    <p:extLst>
      <p:ext uri="{BB962C8B-B14F-4D97-AF65-F5344CB8AC3E}">
        <p14:creationId xmlns:p14="http://schemas.microsoft.com/office/powerpoint/2010/main" val="10156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2BDD8-9025-21D7-93CB-9EE79B12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world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E49D8-07B8-6EF3-16A8-B4010DBA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6915435" cy="4863552"/>
          </a:xfrm>
        </p:spPr>
        <p:txBody>
          <a:bodyPr/>
          <a:lstStyle/>
          <a:p>
            <a:r>
              <a:rPr lang="en-US" dirty="0">
                <a:hlinkClick r:id="rId3"/>
              </a:rPr>
              <a:t>Data Quality Example </a:t>
            </a:r>
            <a:r>
              <a:rPr lang="en-US" dirty="0">
                <a:hlinkClick r:id="rId4"/>
              </a:rPr>
              <a:t>–</a:t>
            </a:r>
            <a:r>
              <a:rPr lang="en-US" dirty="0">
                <a:hlinkClick r:id="rId3"/>
              </a:rPr>
              <a:t> YouTube</a:t>
            </a:r>
            <a:r>
              <a:rPr lang="en-US" dirty="0"/>
              <a:t> - </a:t>
            </a:r>
            <a:r>
              <a:rPr lang="en-US" dirty="0">
                <a:hlinkClick r:id="rId4"/>
              </a:rPr>
              <a:t>Mistakenly Valued Ind. House Strains Budget</a:t>
            </a:r>
            <a:endParaRPr lang="en-US" dirty="0"/>
          </a:p>
          <a:p>
            <a:r>
              <a:rPr lang="en-US" dirty="0"/>
              <a:t>Property value of a house in Indiana changes from $121,900 to $400,000,000</a:t>
            </a:r>
          </a:p>
          <a:p>
            <a:r>
              <a:rPr lang="en-US" b="1" dirty="0"/>
              <a:t>Downstream impact</a:t>
            </a:r>
            <a:r>
              <a:rPr lang="en-US" dirty="0"/>
              <a:t>: Annual property taxes due change from $1,500 to $8,000,000</a:t>
            </a:r>
          </a:p>
          <a:p>
            <a:r>
              <a:rPr lang="en-US" b="1" dirty="0"/>
              <a:t>Downstream implication</a:t>
            </a:r>
            <a:r>
              <a:rPr lang="en-US" dirty="0"/>
              <a:t>: Budget shortfall, layoffs, cut of social programs.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Could this happen at the Region?</a:t>
            </a:r>
          </a:p>
        </p:txBody>
      </p:sp>
      <p:pic>
        <p:nvPicPr>
          <p:cNvPr id="5" name="Picture 4" descr="Top view of neighborhood">
            <a:extLst>
              <a:ext uri="{FF2B5EF4-FFF2-40B4-BE49-F238E27FC236}">
                <a16:creationId xmlns:a16="http://schemas.microsoft.com/office/drawing/2014/main" id="{22ADE41A-1CCB-4969-3C90-4426C41B1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46" t="1355" b="3792"/>
          <a:stretch/>
        </p:blipFill>
        <p:spPr>
          <a:xfrm>
            <a:off x="7488820" y="633754"/>
            <a:ext cx="4703180" cy="62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2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60A02F-CC83-C543-8118-080ECC0D68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5" y="1746026"/>
            <a:ext cx="10638097" cy="3570265"/>
          </a:xfrm>
          <a:prstGeom prst="rect">
            <a:avLst/>
          </a:prstGeom>
        </p:spPr>
      </p:pic>
      <p:pic>
        <p:nvPicPr>
          <p:cNvPr id="4" name="Graphic 3" descr="Magnifying glass with solid fill">
            <a:extLst>
              <a:ext uri="{FF2B5EF4-FFF2-40B4-BE49-F238E27FC236}">
                <a16:creationId xmlns:a16="http://schemas.microsoft.com/office/drawing/2014/main" id="{41E83250-0A9F-4946-A50F-FE165E2E3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96773" y="2977382"/>
            <a:ext cx="931207" cy="931207"/>
          </a:xfrm>
          <a:prstGeom prst="rect">
            <a:avLst/>
          </a:prstGeom>
        </p:spPr>
      </p:pic>
      <p:pic>
        <p:nvPicPr>
          <p:cNvPr id="5" name="Graphic 4" descr="Newspaper with solid fill">
            <a:extLst>
              <a:ext uri="{FF2B5EF4-FFF2-40B4-BE49-F238E27FC236}">
                <a16:creationId xmlns:a16="http://schemas.microsoft.com/office/drawing/2014/main" id="{0B4EB480-D7AB-3340-A727-14B07BC72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40096" y="2835493"/>
            <a:ext cx="1048311" cy="1048311"/>
          </a:xfrm>
          <a:prstGeom prst="rect">
            <a:avLst/>
          </a:prstGeom>
        </p:spPr>
      </p:pic>
      <p:pic>
        <p:nvPicPr>
          <p:cNvPr id="6" name="Graphic 5" descr="Body builder with solid fill">
            <a:extLst>
              <a:ext uri="{FF2B5EF4-FFF2-40B4-BE49-F238E27FC236}">
                <a16:creationId xmlns:a16="http://schemas.microsoft.com/office/drawing/2014/main" id="{3F8D424F-02D0-7543-BC97-923F43F35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21872" y="2894044"/>
            <a:ext cx="931207" cy="931207"/>
          </a:xfrm>
          <a:prstGeom prst="rect">
            <a:avLst/>
          </a:prstGeom>
        </p:spPr>
      </p:pic>
      <p:pic>
        <p:nvPicPr>
          <p:cNvPr id="7" name="Graphic 6" descr="Clipboard Checked with solid fill">
            <a:extLst>
              <a:ext uri="{FF2B5EF4-FFF2-40B4-BE49-F238E27FC236}">
                <a16:creationId xmlns:a16="http://schemas.microsoft.com/office/drawing/2014/main" id="{19B46A46-EC4A-0C42-9AF7-902E52522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684824" y="2863834"/>
            <a:ext cx="991625" cy="99162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BC0130D-ECE1-FA4A-A97B-4B04E070C927}"/>
              </a:ext>
            </a:extLst>
          </p:cNvPr>
          <p:cNvSpPr txBox="1">
            <a:spLocks/>
          </p:cNvSpPr>
          <p:nvPr/>
        </p:nvSpPr>
        <p:spPr>
          <a:xfrm>
            <a:off x="927798" y="4615010"/>
            <a:ext cx="1941020" cy="72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1A1DD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Understanding the Data</a:t>
            </a:r>
            <a:endParaRPr lang="en-US">
              <a:solidFill>
                <a:srgbClr val="01A1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82B564-A1B2-5840-9077-AE681EA6F445}"/>
              </a:ext>
            </a:extLst>
          </p:cNvPr>
          <p:cNvSpPr txBox="1">
            <a:spLocks/>
          </p:cNvSpPr>
          <p:nvPr/>
        </p:nvSpPr>
        <p:spPr>
          <a:xfrm>
            <a:off x="3417943" y="4615010"/>
            <a:ext cx="2400151" cy="1048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B6AD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Profiling, and Identifying Critical Fields</a:t>
            </a:r>
            <a:endParaRPr lang="en-US">
              <a:solidFill>
                <a:srgbClr val="00B6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85E7078-9DC5-3947-B4D3-83AE66F60A01}"/>
              </a:ext>
            </a:extLst>
          </p:cNvPr>
          <p:cNvSpPr txBox="1">
            <a:spLocks/>
          </p:cNvSpPr>
          <p:nvPr/>
        </p:nvSpPr>
        <p:spPr>
          <a:xfrm>
            <a:off x="6367219" y="4615010"/>
            <a:ext cx="1709306" cy="7012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72BE44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Assessing Fit for Purpose</a:t>
            </a:r>
            <a:endParaRPr lang="en-US">
              <a:solidFill>
                <a:srgbClr val="72BE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B901E9B6-D0F9-1441-ACC8-3CA2A742AEBE}"/>
              </a:ext>
            </a:extLst>
          </p:cNvPr>
          <p:cNvSpPr txBox="1">
            <a:spLocks/>
          </p:cNvSpPr>
          <p:nvPr/>
        </p:nvSpPr>
        <p:spPr>
          <a:xfrm>
            <a:off x="8625649" y="4615010"/>
            <a:ext cx="1709306" cy="943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549B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Improving, and Monitoring Data</a:t>
            </a:r>
            <a:endParaRPr lang="en-US">
              <a:solidFill>
                <a:srgbClr val="0054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D6487-B4F2-1331-7225-94EF65FA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Steps of Data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519883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0F9E-EEF2-9142-B603-9527A1F0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Daycare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1B32F-941E-F818-97A2-620EFBBC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6301608" cy="4863552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cs typeface="Arial" charset="0"/>
              </a:rPr>
              <a:t>A health department maintains a daycare database. At the beginning of each month a staff member calls every daycare they know about and asks how many open spots are available.</a:t>
            </a:r>
          </a:p>
          <a:p>
            <a:pPr marL="0" indent="0">
              <a:buNone/>
            </a:pPr>
            <a:r>
              <a:rPr lang="en-US" sz="2000">
                <a:cs typeface="Arial" charset="0"/>
              </a:rPr>
              <a:t>The staff member writes the answers on a piece of paper while on the phone, and later checks to see if number of vacant spots is different in the database. If it </a:t>
            </a:r>
            <a:r>
              <a:rPr lang="en-US" sz="2000"/>
              <a:t>is</a:t>
            </a:r>
            <a:r>
              <a:rPr lang="en-US" sz="2000">
                <a:cs typeface="Arial" charset="0"/>
              </a:rPr>
              <a:t>, she updates the available spots number. The dataset is posted to a website after she has called all the daycares. </a:t>
            </a:r>
          </a:p>
          <a:p>
            <a:pPr marL="0" indent="0">
              <a:buNone/>
            </a:pPr>
            <a:r>
              <a:rPr lang="en-US" sz="2000">
                <a:cs typeface="Arial" charset="0"/>
              </a:rPr>
              <a:t>On March 20</a:t>
            </a:r>
            <a:r>
              <a:rPr lang="en-US" sz="2000" baseline="30000">
                <a:cs typeface="Arial" charset="0"/>
              </a:rPr>
              <a:t>th</a:t>
            </a:r>
            <a:r>
              <a:rPr lang="en-US" sz="2000" baseline="30000"/>
              <a:t> </a:t>
            </a:r>
            <a:r>
              <a:rPr lang="en-US" sz="2000">
                <a:cs typeface="Arial" charset="0"/>
              </a:rPr>
              <a:t>an irate citizen calls, she drove to the address where the daycare was supposed to be but couldn’t find it.  Once home, she called the daycare, but no spots were available. </a:t>
            </a:r>
          </a:p>
          <a:p>
            <a:endParaRPr lang="en-US"/>
          </a:p>
        </p:txBody>
      </p:sp>
      <p:pic>
        <p:nvPicPr>
          <p:cNvPr id="4" name="Picture 3" descr="Children playing with toy blocks">
            <a:extLst>
              <a:ext uri="{FF2B5EF4-FFF2-40B4-BE49-F238E27FC236}">
                <a16:creationId xmlns:a16="http://schemas.microsoft.com/office/drawing/2014/main" id="{3BBAD10F-F0FF-2BEF-5795-F6167CE3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46" r="21346"/>
          <a:stretch/>
        </p:blipFill>
        <p:spPr>
          <a:xfrm>
            <a:off x="6873240" y="670560"/>
            <a:ext cx="531876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7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A5EC81DC-6D11-19BA-25F2-9CDB09F44593}"/>
              </a:ext>
            </a:extLst>
          </p:cNvPr>
          <p:cNvSpPr/>
          <p:nvPr/>
        </p:nvSpPr>
        <p:spPr>
          <a:xfrm>
            <a:off x="1139793" y="2991417"/>
            <a:ext cx="1696267" cy="172973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9471C4A-AEBF-EE34-248C-CE82726D54D3}"/>
              </a:ext>
            </a:extLst>
          </p:cNvPr>
          <p:cNvSpPr/>
          <p:nvPr/>
        </p:nvSpPr>
        <p:spPr>
          <a:xfrm>
            <a:off x="3402362" y="1342331"/>
            <a:ext cx="1204762" cy="1228531"/>
          </a:xfrm>
          <a:prstGeom prst="ellipse">
            <a:avLst/>
          </a:prstGeom>
          <a:solidFill>
            <a:srgbClr val="01A1DD">
              <a:alpha val="40000"/>
            </a:srgbClr>
          </a:solidFill>
          <a:ln cmpd="sng">
            <a:solidFill>
              <a:srgbClr val="01A1D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5670699-88E9-6BB2-84C0-737DDC0F5DCE}"/>
              </a:ext>
            </a:extLst>
          </p:cNvPr>
          <p:cNvSpPr/>
          <p:nvPr/>
        </p:nvSpPr>
        <p:spPr>
          <a:xfrm>
            <a:off x="4251815" y="3244732"/>
            <a:ext cx="1204762" cy="1228531"/>
          </a:xfrm>
          <a:prstGeom prst="ellipse">
            <a:avLst/>
          </a:prstGeom>
          <a:solidFill>
            <a:srgbClr val="00B6AD">
              <a:alpha val="40000"/>
            </a:srgbClr>
          </a:solidFill>
          <a:ln cmpd="sng">
            <a:solidFill>
              <a:srgbClr val="00B6A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5415074-FC46-5F82-8B3A-9C678243B7E2}"/>
              </a:ext>
            </a:extLst>
          </p:cNvPr>
          <p:cNvSpPr/>
          <p:nvPr/>
        </p:nvSpPr>
        <p:spPr>
          <a:xfrm>
            <a:off x="3386160" y="5076253"/>
            <a:ext cx="1204762" cy="1228531"/>
          </a:xfrm>
          <a:prstGeom prst="ellipse">
            <a:avLst/>
          </a:prstGeom>
          <a:solidFill>
            <a:srgbClr val="72BE44">
              <a:alpha val="40000"/>
            </a:srgbClr>
          </a:solidFill>
          <a:ln cmpd="sng">
            <a:solidFill>
              <a:srgbClr val="72BE4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4689BA4-ED0D-BEE5-8797-A846A5CF0A7F}"/>
              </a:ext>
            </a:extLst>
          </p:cNvPr>
          <p:cNvCxnSpPr>
            <a:cxnSpLocks/>
            <a:stCxn id="63" idx="2"/>
            <a:endCxn id="62" idx="7"/>
          </p:cNvCxnSpPr>
          <p:nvPr/>
        </p:nvCxnSpPr>
        <p:spPr>
          <a:xfrm rot="10800000" flipV="1">
            <a:off x="2587648" y="1956597"/>
            <a:ext cx="814715" cy="1288134"/>
          </a:xfrm>
          <a:prstGeom prst="bentConnector2">
            <a:avLst/>
          </a:prstGeom>
          <a:ln>
            <a:solidFill>
              <a:srgbClr val="01A1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A68F89B-0632-F4FB-7E4B-11BC375DC9E8}"/>
              </a:ext>
            </a:extLst>
          </p:cNvPr>
          <p:cNvCxnSpPr>
            <a:cxnSpLocks/>
            <a:stCxn id="64" idx="2"/>
            <a:endCxn id="62" idx="6"/>
          </p:cNvCxnSpPr>
          <p:nvPr/>
        </p:nvCxnSpPr>
        <p:spPr>
          <a:xfrm rot="10800000">
            <a:off x="2836061" y="3856284"/>
            <a:ext cx="1415755" cy="2714"/>
          </a:xfrm>
          <a:prstGeom prst="bentConnector3">
            <a:avLst>
              <a:gd name="adj1" fmla="val 50000"/>
            </a:avLst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0A00BF1-A208-1974-D70D-7609FC53C5AA}"/>
              </a:ext>
            </a:extLst>
          </p:cNvPr>
          <p:cNvCxnSpPr>
            <a:cxnSpLocks/>
            <a:stCxn id="65" idx="2"/>
          </p:cNvCxnSpPr>
          <p:nvPr/>
        </p:nvCxnSpPr>
        <p:spPr>
          <a:xfrm rot="10800000">
            <a:off x="2587648" y="4473263"/>
            <a:ext cx="798513" cy="1217256"/>
          </a:xfrm>
          <a:prstGeom prst="bentConnector2">
            <a:avLst/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2910E6F-7D2E-D134-51D2-B031D4D92BEB}"/>
              </a:ext>
            </a:extLst>
          </p:cNvPr>
          <p:cNvSpPr/>
          <p:nvPr/>
        </p:nvSpPr>
        <p:spPr>
          <a:xfrm>
            <a:off x="6814566" y="3118847"/>
            <a:ext cx="4096338" cy="1288136"/>
          </a:xfrm>
          <a:prstGeom prst="rect">
            <a:avLst/>
          </a:prstGeom>
          <a:solidFill>
            <a:schemeClr val="bg1"/>
          </a:solidFill>
          <a:ln>
            <a:solidFill>
              <a:srgbClr val="56CF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600DC2-39B6-C1F3-7E25-4D3D708B7AD5}"/>
              </a:ext>
            </a:extLst>
          </p:cNvPr>
          <p:cNvSpPr/>
          <p:nvPr/>
        </p:nvSpPr>
        <p:spPr>
          <a:xfrm>
            <a:off x="6390386" y="4972910"/>
            <a:ext cx="4096338" cy="1386231"/>
          </a:xfrm>
          <a:prstGeom prst="rect">
            <a:avLst/>
          </a:prstGeom>
          <a:solidFill>
            <a:schemeClr val="bg1"/>
          </a:solidFill>
          <a:ln>
            <a:solidFill>
              <a:srgbClr val="79C1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66FB1D0-261D-AA10-D873-2F848B632828}"/>
              </a:ext>
            </a:extLst>
          </p:cNvPr>
          <p:cNvSpPr/>
          <p:nvPr/>
        </p:nvSpPr>
        <p:spPr>
          <a:xfrm>
            <a:off x="5811018" y="1214809"/>
            <a:ext cx="4096338" cy="1238526"/>
          </a:xfrm>
          <a:prstGeom prst="rect">
            <a:avLst/>
          </a:prstGeom>
          <a:solidFill>
            <a:schemeClr val="bg1"/>
          </a:solidFill>
          <a:ln>
            <a:solidFill>
              <a:srgbClr val="3DB7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1: Understanding the Data</a:t>
            </a:r>
          </a:p>
        </p:txBody>
      </p:sp>
      <p:pic>
        <p:nvPicPr>
          <p:cNvPr id="4" name="Graphic 3" descr="Folder Search with solid fill">
            <a:extLst>
              <a:ext uri="{FF2B5EF4-FFF2-40B4-BE49-F238E27FC236}">
                <a16:creationId xmlns:a16="http://schemas.microsoft.com/office/drawing/2014/main" id="{62F649A1-D70A-9913-7D57-D6C9D9E34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860" y="1517562"/>
            <a:ext cx="806823" cy="806823"/>
          </a:xfrm>
          <a:prstGeom prst="rect">
            <a:avLst/>
          </a:prstGeom>
        </p:spPr>
      </p:pic>
      <p:pic>
        <p:nvPicPr>
          <p:cNvPr id="5" name="Graphic 4" descr="Take Off with solid fill">
            <a:extLst>
              <a:ext uri="{FF2B5EF4-FFF2-40B4-BE49-F238E27FC236}">
                <a16:creationId xmlns:a16="http://schemas.microsoft.com/office/drawing/2014/main" id="{E3847BD7-61FD-4626-7B20-396F63730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60765" y="5310468"/>
            <a:ext cx="863600" cy="86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97267-6828-3344-00DA-6FD414B5B7C3}"/>
              </a:ext>
            </a:extLst>
          </p:cNvPr>
          <p:cNvSpPr txBox="1"/>
          <p:nvPr/>
        </p:nvSpPr>
        <p:spPr>
          <a:xfrm>
            <a:off x="1314525" y="3543928"/>
            <a:ext cx="137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Understanding the Data</a:t>
            </a:r>
            <a:endParaRPr lang="en-US" sz="20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590B670-21A9-995B-877E-7B85B3AD3E6D}"/>
              </a:ext>
            </a:extLst>
          </p:cNvPr>
          <p:cNvGrpSpPr/>
          <p:nvPr/>
        </p:nvGrpSpPr>
        <p:grpSpPr>
          <a:xfrm>
            <a:off x="5811647" y="1206564"/>
            <a:ext cx="4311985" cy="1186416"/>
            <a:chOff x="4869322" y="904063"/>
            <a:chExt cx="4311985" cy="118641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992B5-9BA9-74FF-0117-3C3DBA3FF91C}"/>
                </a:ext>
              </a:extLst>
            </p:cNvPr>
            <p:cNvSpPr txBox="1"/>
            <p:nvPr/>
          </p:nvSpPr>
          <p:spPr>
            <a:xfrm>
              <a:off x="4870580" y="1192745"/>
              <a:ext cx="43107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Business Unit Manager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A0FAD6-0FBE-28A9-9175-E34246C346A4}"/>
                </a:ext>
              </a:extLst>
            </p:cNvPr>
            <p:cNvSpPr txBox="1"/>
            <p:nvPr/>
          </p:nvSpPr>
          <p:spPr>
            <a:xfrm>
              <a:off x="4870580" y="90406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DB7E5"/>
                  </a:solidFill>
                  <a:latin typeface="Tw Cen MT Condensed" panose="020B0606020104020203" pitchFamily="34" charset="77"/>
                </a:rPr>
                <a:t>1A: Identify Data Assessment Project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3F2CE8-238E-AA71-8D71-C8E81F97C12D}"/>
                </a:ext>
              </a:extLst>
            </p:cNvPr>
            <p:cNvSpPr txBox="1"/>
            <p:nvPr/>
          </p:nvSpPr>
          <p:spPr>
            <a:xfrm>
              <a:off x="4869952" y="1426169"/>
              <a:ext cx="40950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team reaches agreement on the objectives of the quality assessment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DAAD58-C0F0-C15F-E88F-431F6FF69C64}"/>
                </a:ext>
              </a:extLst>
            </p:cNvPr>
            <p:cNvSpPr txBox="1"/>
            <p:nvPr/>
          </p:nvSpPr>
          <p:spPr>
            <a:xfrm>
              <a:off x="4869322" y="1813480"/>
              <a:ext cx="43107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Approved Project Charter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AC1DD2-93B2-6A78-5D38-8EC651D999F1}"/>
              </a:ext>
            </a:extLst>
          </p:cNvPr>
          <p:cNvGrpSpPr/>
          <p:nvPr/>
        </p:nvGrpSpPr>
        <p:grpSpPr>
          <a:xfrm>
            <a:off x="6830768" y="3148030"/>
            <a:ext cx="4311985" cy="1244432"/>
            <a:chOff x="4869322" y="972125"/>
            <a:chExt cx="4311985" cy="124443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C69C1A-406E-FAB4-C945-B25DDBF2FDB7}"/>
                </a:ext>
              </a:extLst>
            </p:cNvPr>
            <p:cNvSpPr txBox="1"/>
            <p:nvPr/>
          </p:nvSpPr>
          <p:spPr>
            <a:xfrm>
              <a:off x="4870580" y="1241385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Steward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44869F-882D-09EA-6D41-8B95D476608F}"/>
                </a:ext>
              </a:extLst>
            </p:cNvPr>
            <p:cNvSpPr txBox="1"/>
            <p:nvPr/>
          </p:nvSpPr>
          <p:spPr>
            <a:xfrm>
              <a:off x="4869322" y="972125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26C1B9"/>
                  </a:solidFill>
                  <a:latin typeface="Tw Cen MT Condensed" panose="020B0606020104020203" pitchFamily="34" charset="77"/>
                </a:rPr>
                <a:t>1B: Gather Existing Documentation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AFFDE5-3130-11BB-2F1D-E449E69D2ABD}"/>
                </a:ext>
              </a:extLst>
            </p:cNvPr>
            <p:cNvSpPr txBox="1"/>
            <p:nvPr/>
          </p:nvSpPr>
          <p:spPr>
            <a:xfrm>
              <a:off x="4869951" y="1536139"/>
              <a:ext cx="43107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Avoid duplication past data design work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29E50D-4734-6F79-E0E3-C6045234F541}"/>
                </a:ext>
              </a:extLst>
            </p:cNvPr>
            <p:cNvSpPr txBox="1"/>
            <p:nvPr/>
          </p:nvSpPr>
          <p:spPr>
            <a:xfrm>
              <a:off x="4869323" y="1754892"/>
              <a:ext cx="40963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Avoid duplication of documentation that may already exist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7440A2-6115-D805-1FD0-6C4888DE90A8}"/>
              </a:ext>
            </a:extLst>
          </p:cNvPr>
          <p:cNvGrpSpPr/>
          <p:nvPr/>
        </p:nvGrpSpPr>
        <p:grpSpPr>
          <a:xfrm>
            <a:off x="6389128" y="4960111"/>
            <a:ext cx="4311985" cy="1351660"/>
            <a:chOff x="4869322" y="2087883"/>
            <a:chExt cx="4311985" cy="13516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E9D7A7E-7502-6852-7EF2-5BE0F521C821}"/>
                </a:ext>
              </a:extLst>
            </p:cNvPr>
            <p:cNvSpPr txBox="1"/>
            <p:nvPr/>
          </p:nvSpPr>
          <p:spPr>
            <a:xfrm>
              <a:off x="4870580" y="235714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500362-228A-6222-8FF3-AE66C6491F14}"/>
                </a:ext>
              </a:extLst>
            </p:cNvPr>
            <p:cNvSpPr txBox="1"/>
            <p:nvPr/>
          </p:nvSpPr>
          <p:spPr>
            <a:xfrm>
              <a:off x="4869322" y="208788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72BE44"/>
                  </a:solidFill>
                  <a:latin typeface="Tw Cen MT Condensed" panose="020B0606020104020203" pitchFamily="34" charset="77"/>
                </a:rPr>
                <a:t>1C: Initial Dataset Assessment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089468C-C397-5AD0-949A-1176FD9BBE85}"/>
                </a:ext>
              </a:extLst>
            </p:cNvPr>
            <p:cNvSpPr txBox="1"/>
            <p:nvPr/>
          </p:nvSpPr>
          <p:spPr>
            <a:xfrm>
              <a:off x="4869951" y="2590567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 how the data is used, and user’s concerns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B99167-D9F3-3C93-7919-FA383856170B}"/>
                </a:ext>
              </a:extLst>
            </p:cNvPr>
            <p:cNvSpPr txBox="1"/>
            <p:nvPr/>
          </p:nvSpPr>
          <p:spPr>
            <a:xfrm>
              <a:off x="4869322" y="2977878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Updated documentation, SIPOC Diagram, Terms, Lifecycle Analysis, Initial Quality Expectations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EE8ED65-0E00-310E-A768-6865DBD70A0E}"/>
              </a:ext>
            </a:extLst>
          </p:cNvPr>
          <p:cNvSpPr txBox="1"/>
          <p:nvPr/>
        </p:nvSpPr>
        <p:spPr>
          <a:xfrm>
            <a:off x="1295334" y="3216564"/>
            <a:ext cx="137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1:</a:t>
            </a:r>
            <a:endParaRPr lang="en-US" sz="2000" b="1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Graphic 98" descr="Document with solid fill">
            <a:extLst>
              <a:ext uri="{FF2B5EF4-FFF2-40B4-BE49-F238E27FC236}">
                <a16:creationId xmlns:a16="http://schemas.microsoft.com/office/drawing/2014/main" id="{EBC09B41-2433-9443-79AE-DEF996D43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05511" y="3452871"/>
            <a:ext cx="806823" cy="806823"/>
          </a:xfrm>
          <a:prstGeom prst="rect">
            <a:avLst/>
          </a:prstGeom>
        </p:spPr>
      </p:pic>
      <p:cxnSp>
        <p:nvCxnSpPr>
          <p:cNvPr id="12" name="Straight Connector 72">
            <a:extLst>
              <a:ext uri="{FF2B5EF4-FFF2-40B4-BE49-F238E27FC236}">
                <a16:creationId xmlns:a16="http://schemas.microsoft.com/office/drawing/2014/main" id="{41F8E50E-26BB-424C-CCB9-082ECAED2520}"/>
              </a:ext>
            </a:extLst>
          </p:cNvPr>
          <p:cNvCxnSpPr>
            <a:cxnSpLocks/>
            <a:stCxn id="63" idx="6"/>
            <a:endCxn id="34" idx="1"/>
          </p:cNvCxnSpPr>
          <p:nvPr/>
        </p:nvCxnSpPr>
        <p:spPr>
          <a:xfrm>
            <a:off x="4607124" y="1956597"/>
            <a:ext cx="1205153" cy="2906"/>
          </a:xfrm>
          <a:prstGeom prst="straightConnector1">
            <a:avLst/>
          </a:prstGeom>
          <a:ln>
            <a:solidFill>
              <a:srgbClr val="01A1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3">
            <a:extLst>
              <a:ext uri="{FF2B5EF4-FFF2-40B4-BE49-F238E27FC236}">
                <a16:creationId xmlns:a16="http://schemas.microsoft.com/office/drawing/2014/main" id="{45B5AB06-B81A-A9EF-C982-6FDBADE764A2}"/>
              </a:ext>
            </a:extLst>
          </p:cNvPr>
          <p:cNvCxnSpPr>
            <a:cxnSpLocks/>
            <a:stCxn id="64" idx="6"/>
            <a:endCxn id="49" idx="1"/>
          </p:cNvCxnSpPr>
          <p:nvPr/>
        </p:nvCxnSpPr>
        <p:spPr>
          <a:xfrm flipV="1">
            <a:off x="5456577" y="3850544"/>
            <a:ext cx="1374820" cy="8454"/>
          </a:xfrm>
          <a:prstGeom prst="straightConnector1">
            <a:avLst/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76">
            <a:extLst>
              <a:ext uri="{FF2B5EF4-FFF2-40B4-BE49-F238E27FC236}">
                <a16:creationId xmlns:a16="http://schemas.microsoft.com/office/drawing/2014/main" id="{E2A50C7A-B637-2109-31EE-19CBB40368C8}"/>
              </a:ext>
            </a:extLst>
          </p:cNvPr>
          <p:cNvCxnSpPr>
            <a:cxnSpLocks/>
            <a:stCxn id="65" idx="6"/>
            <a:endCxn id="54" idx="1"/>
          </p:cNvCxnSpPr>
          <p:nvPr/>
        </p:nvCxnSpPr>
        <p:spPr>
          <a:xfrm>
            <a:off x="4590922" y="5690519"/>
            <a:ext cx="1798835" cy="3109"/>
          </a:xfrm>
          <a:prstGeom prst="straightConnector1">
            <a:avLst/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249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F509D358-A8DB-3FC3-A097-CECCA40203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6857920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powerpoint/2016/slidezoom">
                <pslz:sldZm>
                  <pslz:sldZmObj sldId="627" cId="457857003">
                    <pslz:zmPr id="{497D45AD-831E-416F-9DEC-3B8AE225EF2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92000" cy="6858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extLst>
                  <a:ext uri="{FF2B5EF4-FFF2-40B4-BE49-F238E27FC236}">
                    <a16:creationId xmlns:a16="http://schemas.microsoft.com/office/drawing/2014/main" id="{F509D358-A8DB-3FC3-A097-CECCA40203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7EC21581-8FE4-4D78-FB91-CA9CA8627B42}"/>
              </a:ext>
            </a:extLst>
          </p:cNvPr>
          <p:cNvSpPr/>
          <p:nvPr/>
        </p:nvSpPr>
        <p:spPr>
          <a:xfrm>
            <a:off x="6878782" y="652272"/>
            <a:ext cx="5313218" cy="620572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5AEDA-4B63-EAB5-0027-9E936EA35B0A}"/>
              </a:ext>
            </a:extLst>
          </p:cNvPr>
          <p:cNvSpPr txBox="1"/>
          <p:nvPr/>
        </p:nvSpPr>
        <p:spPr>
          <a:xfrm>
            <a:off x="7013863" y="1215957"/>
            <a:ext cx="47798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supplies the data?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processes the data, and how is that done?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using the data and in what form?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expectations of data quality might our end user have?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feedback from data users incorporated into the lifecycle?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ACC8-6A90-667A-4D2C-88A56B0B52ED}"/>
              </a:ext>
            </a:extLst>
          </p:cNvPr>
          <p:cNvSpPr/>
          <p:nvPr/>
        </p:nvSpPr>
        <p:spPr>
          <a:xfrm>
            <a:off x="0" y="652272"/>
            <a:ext cx="6878781" cy="6205728"/>
          </a:xfrm>
          <a:prstGeom prst="rect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A5EC81DC-6D11-19BA-25F2-9CDB09F44593}"/>
              </a:ext>
            </a:extLst>
          </p:cNvPr>
          <p:cNvSpPr/>
          <p:nvPr/>
        </p:nvSpPr>
        <p:spPr>
          <a:xfrm>
            <a:off x="1139793" y="2991417"/>
            <a:ext cx="1696267" cy="172973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9471C4A-AEBF-EE34-248C-CE82726D54D3}"/>
              </a:ext>
            </a:extLst>
          </p:cNvPr>
          <p:cNvSpPr/>
          <p:nvPr/>
        </p:nvSpPr>
        <p:spPr>
          <a:xfrm>
            <a:off x="3402362" y="1342331"/>
            <a:ext cx="1204762" cy="1228531"/>
          </a:xfrm>
          <a:prstGeom prst="ellipse">
            <a:avLst/>
          </a:prstGeom>
          <a:solidFill>
            <a:srgbClr val="01A1DD">
              <a:alpha val="40000"/>
            </a:srgbClr>
          </a:solidFill>
          <a:ln cmpd="sng">
            <a:solidFill>
              <a:srgbClr val="01A1D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5670699-88E9-6BB2-84C0-737DDC0F5DCE}"/>
              </a:ext>
            </a:extLst>
          </p:cNvPr>
          <p:cNvSpPr/>
          <p:nvPr/>
        </p:nvSpPr>
        <p:spPr>
          <a:xfrm>
            <a:off x="4251815" y="3244732"/>
            <a:ext cx="1204762" cy="1228531"/>
          </a:xfrm>
          <a:prstGeom prst="ellipse">
            <a:avLst/>
          </a:prstGeom>
          <a:solidFill>
            <a:srgbClr val="00B6AD">
              <a:alpha val="40000"/>
            </a:srgbClr>
          </a:solidFill>
          <a:ln cmpd="sng">
            <a:solidFill>
              <a:srgbClr val="00B6A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5415074-FC46-5F82-8B3A-9C678243B7E2}"/>
              </a:ext>
            </a:extLst>
          </p:cNvPr>
          <p:cNvSpPr/>
          <p:nvPr/>
        </p:nvSpPr>
        <p:spPr>
          <a:xfrm>
            <a:off x="3386160" y="5076253"/>
            <a:ext cx="1204762" cy="1228531"/>
          </a:xfrm>
          <a:prstGeom prst="ellipse">
            <a:avLst/>
          </a:prstGeom>
          <a:solidFill>
            <a:srgbClr val="72BE44">
              <a:alpha val="40000"/>
            </a:srgbClr>
          </a:solidFill>
          <a:ln cmpd="sng">
            <a:solidFill>
              <a:srgbClr val="72BE4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4689BA4-ED0D-BEE5-8797-A846A5CF0A7F}"/>
              </a:ext>
            </a:extLst>
          </p:cNvPr>
          <p:cNvCxnSpPr>
            <a:cxnSpLocks/>
            <a:stCxn id="63" idx="2"/>
            <a:endCxn id="62" idx="7"/>
          </p:cNvCxnSpPr>
          <p:nvPr/>
        </p:nvCxnSpPr>
        <p:spPr>
          <a:xfrm rot="10800000" flipV="1">
            <a:off x="2587648" y="1956597"/>
            <a:ext cx="814715" cy="1288134"/>
          </a:xfrm>
          <a:prstGeom prst="bentConnector2">
            <a:avLst/>
          </a:prstGeom>
          <a:ln>
            <a:solidFill>
              <a:srgbClr val="01A1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A68F89B-0632-F4FB-7E4B-11BC375DC9E8}"/>
              </a:ext>
            </a:extLst>
          </p:cNvPr>
          <p:cNvCxnSpPr>
            <a:cxnSpLocks/>
            <a:stCxn id="64" idx="2"/>
            <a:endCxn id="62" idx="6"/>
          </p:cNvCxnSpPr>
          <p:nvPr/>
        </p:nvCxnSpPr>
        <p:spPr>
          <a:xfrm rot="10800000">
            <a:off x="2836061" y="3856284"/>
            <a:ext cx="1415755" cy="2714"/>
          </a:xfrm>
          <a:prstGeom prst="bentConnector3">
            <a:avLst>
              <a:gd name="adj1" fmla="val 50000"/>
            </a:avLst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0A00BF1-A208-1974-D70D-7609FC53C5AA}"/>
              </a:ext>
            </a:extLst>
          </p:cNvPr>
          <p:cNvCxnSpPr>
            <a:cxnSpLocks/>
            <a:stCxn id="65" idx="2"/>
          </p:cNvCxnSpPr>
          <p:nvPr/>
        </p:nvCxnSpPr>
        <p:spPr>
          <a:xfrm rot="10800000">
            <a:off x="2587648" y="4473263"/>
            <a:ext cx="798513" cy="1217256"/>
          </a:xfrm>
          <a:prstGeom prst="bentConnector2">
            <a:avLst/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2910E6F-7D2E-D134-51D2-B031D4D92BEB}"/>
              </a:ext>
            </a:extLst>
          </p:cNvPr>
          <p:cNvSpPr/>
          <p:nvPr/>
        </p:nvSpPr>
        <p:spPr>
          <a:xfrm>
            <a:off x="6814566" y="3118847"/>
            <a:ext cx="4096338" cy="1277026"/>
          </a:xfrm>
          <a:prstGeom prst="rect">
            <a:avLst/>
          </a:prstGeom>
          <a:solidFill>
            <a:schemeClr val="bg1"/>
          </a:solidFill>
          <a:ln>
            <a:solidFill>
              <a:srgbClr val="56CF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600DC2-39B6-C1F3-7E25-4D3D708B7AD5}"/>
              </a:ext>
            </a:extLst>
          </p:cNvPr>
          <p:cNvSpPr/>
          <p:nvPr/>
        </p:nvSpPr>
        <p:spPr>
          <a:xfrm>
            <a:off x="6390386" y="4972911"/>
            <a:ext cx="4096338" cy="1408434"/>
          </a:xfrm>
          <a:prstGeom prst="rect">
            <a:avLst/>
          </a:prstGeom>
          <a:solidFill>
            <a:schemeClr val="bg1"/>
          </a:solidFill>
          <a:ln>
            <a:solidFill>
              <a:srgbClr val="79C1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66FB1D0-261D-AA10-D873-2F848B632828}"/>
              </a:ext>
            </a:extLst>
          </p:cNvPr>
          <p:cNvSpPr/>
          <p:nvPr/>
        </p:nvSpPr>
        <p:spPr>
          <a:xfrm>
            <a:off x="5811018" y="1243992"/>
            <a:ext cx="4096338" cy="1386231"/>
          </a:xfrm>
          <a:prstGeom prst="rect">
            <a:avLst/>
          </a:prstGeom>
          <a:solidFill>
            <a:schemeClr val="bg1"/>
          </a:solidFill>
          <a:ln>
            <a:solidFill>
              <a:srgbClr val="3DB7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2: Profiling, and Identifying Critical Fields</a:t>
            </a:r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2F649A1-D70A-9913-7D57-D6C9D9E34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860" y="1517562"/>
            <a:ext cx="806823" cy="806823"/>
          </a:xfrm>
          <a:prstGeom prst="rect">
            <a:avLst/>
          </a:prstGeom>
        </p:spPr>
      </p:pic>
      <p:pic>
        <p:nvPicPr>
          <p:cNvPr id="5" name="Graphic 4" descr="Workflow with solid fill">
            <a:extLst>
              <a:ext uri="{FF2B5EF4-FFF2-40B4-BE49-F238E27FC236}">
                <a16:creationId xmlns:a16="http://schemas.microsoft.com/office/drawing/2014/main" id="{E3847BD7-61FD-4626-7B20-396F63730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0492" y="5261828"/>
            <a:ext cx="863600" cy="86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97267-6828-3344-00DA-6FD414B5B7C3}"/>
              </a:ext>
            </a:extLst>
          </p:cNvPr>
          <p:cNvSpPr txBox="1"/>
          <p:nvPr/>
        </p:nvSpPr>
        <p:spPr>
          <a:xfrm>
            <a:off x="1314525" y="3543928"/>
            <a:ext cx="1377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Profiling, and Identifying Critical Fields</a:t>
            </a:r>
            <a:endParaRPr lang="en-US" sz="20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590B670-21A9-995B-877E-7B85B3AD3E6D}"/>
              </a:ext>
            </a:extLst>
          </p:cNvPr>
          <p:cNvGrpSpPr/>
          <p:nvPr/>
        </p:nvGrpSpPr>
        <p:grpSpPr>
          <a:xfrm>
            <a:off x="5811647" y="1235748"/>
            <a:ext cx="4311985" cy="1332170"/>
            <a:chOff x="4869322" y="904063"/>
            <a:chExt cx="4311985" cy="13321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992B5-9BA9-74FF-0117-3C3DBA3FF91C}"/>
                </a:ext>
              </a:extLst>
            </p:cNvPr>
            <p:cNvSpPr txBox="1"/>
            <p:nvPr/>
          </p:nvSpPr>
          <p:spPr>
            <a:xfrm>
              <a:off x="4870580" y="115383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A0FAD6-0FBE-28A9-9175-E34246C346A4}"/>
                </a:ext>
              </a:extLst>
            </p:cNvPr>
            <p:cNvSpPr txBox="1"/>
            <p:nvPr/>
          </p:nvSpPr>
          <p:spPr>
            <a:xfrm>
              <a:off x="4870580" y="90406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DB7E5"/>
                  </a:solidFill>
                  <a:latin typeface="Tw Cen MT Condensed" panose="020B0606020104020203" pitchFamily="34" charset="77"/>
                </a:rPr>
                <a:t>2A: Profiling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3F2CE8-238E-AA71-8D71-C8E81F97C12D}"/>
                </a:ext>
              </a:extLst>
            </p:cNvPr>
            <p:cNvSpPr txBox="1"/>
            <p:nvPr/>
          </p:nvSpPr>
          <p:spPr>
            <a:xfrm>
              <a:off x="4869951" y="1387257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 at data elements and relationship integrity, interpret results to create current condition report.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DAAD58-C0F0-C15F-E88F-431F6FF69C64}"/>
                </a:ext>
              </a:extLst>
            </p:cNvPr>
            <p:cNvSpPr txBox="1"/>
            <p:nvPr/>
          </p:nvSpPr>
          <p:spPr>
            <a:xfrm>
              <a:off x="4869322" y="1774568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Field-level data analysis, machine-detected business rules suggestions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AC1DD2-93B2-6A78-5D38-8EC651D999F1}"/>
              </a:ext>
            </a:extLst>
          </p:cNvPr>
          <p:cNvGrpSpPr/>
          <p:nvPr/>
        </p:nvGrpSpPr>
        <p:grpSpPr>
          <a:xfrm>
            <a:off x="6830768" y="3118846"/>
            <a:ext cx="4311985" cy="1166994"/>
            <a:chOff x="4869322" y="942941"/>
            <a:chExt cx="4311985" cy="116699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C69C1A-406E-FAB4-C945-B25DDBF2FDB7}"/>
                </a:ext>
              </a:extLst>
            </p:cNvPr>
            <p:cNvSpPr txBox="1"/>
            <p:nvPr/>
          </p:nvSpPr>
          <p:spPr>
            <a:xfrm>
              <a:off x="4870580" y="1212201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44869F-882D-09EA-6D41-8B95D476608F}"/>
                </a:ext>
              </a:extLst>
            </p:cNvPr>
            <p:cNvSpPr txBox="1"/>
            <p:nvPr/>
          </p:nvSpPr>
          <p:spPr>
            <a:xfrm>
              <a:off x="4869322" y="942941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26C1B9"/>
                  </a:solidFill>
                  <a:latin typeface="Tw Cen MT Condensed" panose="020B0606020104020203" pitchFamily="34" charset="77"/>
                </a:rPr>
                <a:t>2B: Individual Data Attributes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AFFDE5-3130-11BB-2F1D-E449E69D2ABD}"/>
                </a:ext>
              </a:extLst>
            </p:cNvPr>
            <p:cNvSpPr txBox="1"/>
            <p:nvPr/>
          </p:nvSpPr>
          <p:spPr>
            <a:xfrm>
              <a:off x="4869951" y="1445625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 with data users to determine which data elements are critical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29E50D-4734-6F79-E0E3-C6045234F541}"/>
                </a:ext>
              </a:extLst>
            </p:cNvPr>
            <p:cNvSpPr txBox="1"/>
            <p:nvPr/>
          </p:nvSpPr>
          <p:spPr>
            <a:xfrm>
              <a:off x="4869322" y="1832936"/>
              <a:ext cx="43107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 of critical data fields in the dataset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7440A2-6115-D805-1FD0-6C4888DE90A8}"/>
              </a:ext>
            </a:extLst>
          </p:cNvPr>
          <p:cNvGrpSpPr/>
          <p:nvPr/>
        </p:nvGrpSpPr>
        <p:grpSpPr>
          <a:xfrm>
            <a:off x="6389128" y="4960111"/>
            <a:ext cx="4311985" cy="1351660"/>
            <a:chOff x="4869322" y="2087883"/>
            <a:chExt cx="4311985" cy="13516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E9D7A7E-7502-6852-7EF2-5BE0F521C821}"/>
                </a:ext>
              </a:extLst>
            </p:cNvPr>
            <p:cNvSpPr txBox="1"/>
            <p:nvPr/>
          </p:nvSpPr>
          <p:spPr>
            <a:xfrm>
              <a:off x="4870580" y="235714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500362-228A-6222-8FF3-AE66C6491F14}"/>
                </a:ext>
              </a:extLst>
            </p:cNvPr>
            <p:cNvSpPr txBox="1"/>
            <p:nvPr/>
          </p:nvSpPr>
          <p:spPr>
            <a:xfrm>
              <a:off x="4869322" y="208788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72BE44"/>
                  </a:solidFill>
                  <a:latin typeface="Tw Cen MT Condensed" panose="020B0606020104020203" pitchFamily="34" charset="77"/>
                </a:rPr>
                <a:t>2C: Understanding Processing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089468C-C397-5AD0-949A-1176FD9BBE85}"/>
                </a:ext>
              </a:extLst>
            </p:cNvPr>
            <p:cNvSpPr txBox="1"/>
            <p:nvPr/>
          </p:nvSpPr>
          <p:spPr>
            <a:xfrm>
              <a:off x="4869951" y="2590567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 how the system processes critical data.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B99167-D9F3-3C93-7919-FA383856170B}"/>
                </a:ext>
              </a:extLst>
            </p:cNvPr>
            <p:cNvSpPr txBox="1"/>
            <p:nvPr/>
          </p:nvSpPr>
          <p:spPr>
            <a:xfrm>
              <a:off x="4869323" y="2977878"/>
              <a:ext cx="42257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on how critical data fields are processed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EE8ED65-0E00-310E-A768-6865DBD70A0E}"/>
              </a:ext>
            </a:extLst>
          </p:cNvPr>
          <p:cNvSpPr txBox="1"/>
          <p:nvPr/>
        </p:nvSpPr>
        <p:spPr>
          <a:xfrm>
            <a:off x="1295334" y="3216564"/>
            <a:ext cx="137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2:</a:t>
            </a:r>
            <a:endParaRPr lang="en-US" sz="2000" b="1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Graphic 98" descr="Priorities with solid fill">
            <a:extLst>
              <a:ext uri="{FF2B5EF4-FFF2-40B4-BE49-F238E27FC236}">
                <a16:creationId xmlns:a16="http://schemas.microsoft.com/office/drawing/2014/main" id="{EBC09B41-2433-9443-79AE-DEF996D43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50785" y="3445966"/>
            <a:ext cx="806823" cy="806823"/>
          </a:xfrm>
          <a:prstGeom prst="rect">
            <a:avLst/>
          </a:prstGeom>
        </p:spPr>
      </p:pic>
      <p:cxnSp>
        <p:nvCxnSpPr>
          <p:cNvPr id="12" name="Straight Connector 72">
            <a:extLst>
              <a:ext uri="{FF2B5EF4-FFF2-40B4-BE49-F238E27FC236}">
                <a16:creationId xmlns:a16="http://schemas.microsoft.com/office/drawing/2014/main" id="{41F8E50E-26BB-424C-CCB9-082ECAED2520}"/>
              </a:ext>
            </a:extLst>
          </p:cNvPr>
          <p:cNvCxnSpPr>
            <a:cxnSpLocks/>
            <a:stCxn id="63" idx="6"/>
            <a:endCxn id="61" idx="1"/>
          </p:cNvCxnSpPr>
          <p:nvPr/>
        </p:nvCxnSpPr>
        <p:spPr>
          <a:xfrm flipV="1">
            <a:off x="4607124" y="1937108"/>
            <a:ext cx="1203894" cy="19489"/>
          </a:xfrm>
          <a:prstGeom prst="straightConnector1">
            <a:avLst/>
          </a:prstGeom>
          <a:ln>
            <a:solidFill>
              <a:srgbClr val="01A1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3">
            <a:extLst>
              <a:ext uri="{FF2B5EF4-FFF2-40B4-BE49-F238E27FC236}">
                <a16:creationId xmlns:a16="http://schemas.microsoft.com/office/drawing/2014/main" id="{45B5AB06-B81A-A9EF-C982-6FDBADE764A2}"/>
              </a:ext>
            </a:extLst>
          </p:cNvPr>
          <p:cNvCxnSpPr>
            <a:cxnSpLocks/>
            <a:stCxn id="64" idx="6"/>
            <a:endCxn id="49" idx="1"/>
          </p:cNvCxnSpPr>
          <p:nvPr/>
        </p:nvCxnSpPr>
        <p:spPr>
          <a:xfrm flipV="1">
            <a:off x="5456577" y="3852363"/>
            <a:ext cx="1374820" cy="6635"/>
          </a:xfrm>
          <a:prstGeom prst="straightConnector1">
            <a:avLst/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76">
            <a:extLst>
              <a:ext uri="{FF2B5EF4-FFF2-40B4-BE49-F238E27FC236}">
                <a16:creationId xmlns:a16="http://schemas.microsoft.com/office/drawing/2014/main" id="{E2A50C7A-B637-2109-31EE-19CBB40368C8}"/>
              </a:ext>
            </a:extLst>
          </p:cNvPr>
          <p:cNvCxnSpPr>
            <a:cxnSpLocks/>
            <a:stCxn id="65" idx="6"/>
            <a:endCxn id="54" idx="1"/>
          </p:cNvCxnSpPr>
          <p:nvPr/>
        </p:nvCxnSpPr>
        <p:spPr>
          <a:xfrm>
            <a:off x="4590922" y="5690519"/>
            <a:ext cx="1798835" cy="3109"/>
          </a:xfrm>
          <a:prstGeom prst="straightConnector1">
            <a:avLst/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346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0ABC-9256-B3A2-8C1B-C77DB3CE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Daycare Table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98FC2670-E496-F249-0650-9B9B4C561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948622"/>
              </p:ext>
            </p:extLst>
          </p:nvPr>
        </p:nvGraphicFramePr>
        <p:xfrm>
          <a:off x="204354" y="779317"/>
          <a:ext cx="11783291" cy="473825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059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4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71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014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58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Daycare name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Infants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L>
                      <a:noFill/>
                    </a:lnL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Infant Currently available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Toddlers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Toddlers Currently available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Preschool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Preschool Currently available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Address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Municipality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Number of daycare workers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Sq. m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Certification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w Cen MT" panose="020B0602020104020603" pitchFamily="34" charset="0"/>
                        </a:rPr>
                        <a:t>Regular Hours</a:t>
                      </a:r>
                      <a:endParaRPr lang="en-US" sz="1400">
                        <a:effectLst/>
                        <a:latin typeface="Tw Cen MT" panose="020B0602020104020603" pitchFamily="34" charset="0"/>
                        <a:ea typeface="Calibri"/>
                        <a:cs typeface="Times New Roman"/>
                      </a:endParaRPr>
                    </a:p>
                  </a:txBody>
                  <a:tcPr marL="27645" marR="27645" marT="0" marB="0" anchor="ctr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Kiddie Korner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Pinnacle Trail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Aurora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80m</a:t>
                      </a:r>
                      <a:r>
                        <a:rPr lang="en-US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Stepping-Stone Preschool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9550 Pine Valley Dr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Klineberg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93m</a:t>
                      </a:r>
                      <a:r>
                        <a:rPr lang="en-US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8:30-5:30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7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Children's Den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Street Unionville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Unionville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7.30-6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5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Kiddie Korner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Pinnacle Trail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Aurora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80m</a:t>
                      </a:r>
                      <a:r>
                        <a:rPr lang="en-US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7645" marR="27645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135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435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4BC3C02-317E-19A6-D209-0863611DA9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460736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powerpoint/2016/slidezoom">
                <pslz:sldZm>
                  <pslz:sldZmObj sldId="629" cId="643435942">
                    <pslz:zmPr id="{2771C67E-3AE9-40AB-953E-E1BC1EAE21D3}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92000" cy="6858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4BC3C02-317E-19A6-D209-0863611DA9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894B7DF-03F7-39E3-F1F5-5F12F098AB07}"/>
              </a:ext>
            </a:extLst>
          </p:cNvPr>
          <p:cNvSpPr/>
          <p:nvPr/>
        </p:nvSpPr>
        <p:spPr>
          <a:xfrm>
            <a:off x="0" y="5569529"/>
            <a:ext cx="12192000" cy="130342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A25139-93C5-6442-F0BF-47F3E75519D3}"/>
              </a:ext>
            </a:extLst>
          </p:cNvPr>
          <p:cNvSpPr/>
          <p:nvPr/>
        </p:nvSpPr>
        <p:spPr>
          <a:xfrm>
            <a:off x="0" y="652272"/>
            <a:ext cx="12192000" cy="6205728"/>
          </a:xfrm>
          <a:prstGeom prst="rect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9DD28-88E4-3991-08D1-020AA834AEBC}"/>
              </a:ext>
            </a:extLst>
          </p:cNvPr>
          <p:cNvSpPr txBox="1"/>
          <p:nvPr/>
        </p:nvSpPr>
        <p:spPr>
          <a:xfrm>
            <a:off x="218209" y="5646688"/>
            <a:ext cx="11973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what you can see, what can you tell about the: Field Types, Field Relationships, Table Relationship Integrity, Existing Business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Imagine you are a Data User, which fields do you think are critical? 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CF773-3259-7F1F-59C6-657A8F0F5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r="1234" b="84602"/>
          <a:stretch>
            <a:fillRect/>
          </a:stretch>
        </p:blipFill>
        <p:spPr bwMode="auto">
          <a:xfrm>
            <a:off x="0" y="0"/>
            <a:ext cx="12192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518797E-2C86-5E9C-3A5B-72F38F4EAB2F}"/>
              </a:ext>
            </a:extLst>
          </p:cNvPr>
          <p:cNvSpPr txBox="1">
            <a:spLocks/>
          </p:cNvSpPr>
          <p:nvPr/>
        </p:nvSpPr>
        <p:spPr>
          <a:xfrm>
            <a:off x="99292" y="14956"/>
            <a:ext cx="10515600" cy="649026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Case Study: Data Quality Assessment Step 2</a:t>
            </a:r>
          </a:p>
        </p:txBody>
      </p:sp>
    </p:spTree>
    <p:extLst>
      <p:ext uri="{BB962C8B-B14F-4D97-AF65-F5344CB8AC3E}">
        <p14:creationId xmlns:p14="http://schemas.microsoft.com/office/powerpoint/2010/main" val="40707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A5EC81DC-6D11-19BA-25F2-9CDB09F44593}"/>
              </a:ext>
            </a:extLst>
          </p:cNvPr>
          <p:cNvSpPr/>
          <p:nvPr/>
        </p:nvSpPr>
        <p:spPr>
          <a:xfrm>
            <a:off x="1139793" y="2991417"/>
            <a:ext cx="1696267" cy="172973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5670699-88E9-6BB2-84C0-737DDC0F5DCE}"/>
              </a:ext>
            </a:extLst>
          </p:cNvPr>
          <p:cNvSpPr/>
          <p:nvPr/>
        </p:nvSpPr>
        <p:spPr>
          <a:xfrm>
            <a:off x="4000093" y="1929460"/>
            <a:ext cx="1204762" cy="1228531"/>
          </a:xfrm>
          <a:prstGeom prst="ellipse">
            <a:avLst/>
          </a:prstGeom>
          <a:solidFill>
            <a:srgbClr val="00B6AD">
              <a:alpha val="40000"/>
            </a:srgbClr>
          </a:solidFill>
          <a:ln cmpd="sng">
            <a:solidFill>
              <a:srgbClr val="00B6A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5415074-FC46-5F82-8B3A-9C678243B7E2}"/>
              </a:ext>
            </a:extLst>
          </p:cNvPr>
          <p:cNvSpPr/>
          <p:nvPr/>
        </p:nvSpPr>
        <p:spPr>
          <a:xfrm>
            <a:off x="3626198" y="4259485"/>
            <a:ext cx="1204762" cy="1228531"/>
          </a:xfrm>
          <a:prstGeom prst="ellipse">
            <a:avLst/>
          </a:prstGeom>
          <a:solidFill>
            <a:srgbClr val="72BE44">
              <a:alpha val="40000"/>
            </a:srgbClr>
          </a:solidFill>
          <a:ln cmpd="sng">
            <a:solidFill>
              <a:srgbClr val="72BE4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A68F89B-0632-F4FB-7E4B-11BC375DC9E8}"/>
              </a:ext>
            </a:extLst>
          </p:cNvPr>
          <p:cNvCxnSpPr>
            <a:cxnSpLocks/>
            <a:stCxn id="64" idx="2"/>
            <a:endCxn id="62" idx="7"/>
          </p:cNvCxnSpPr>
          <p:nvPr/>
        </p:nvCxnSpPr>
        <p:spPr>
          <a:xfrm rot="10800000" flipV="1">
            <a:off x="2587647" y="2543725"/>
            <a:ext cx="1412446" cy="701005"/>
          </a:xfrm>
          <a:prstGeom prst="bentConnector2">
            <a:avLst/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0A00BF1-A208-1974-D70D-7609FC53C5AA}"/>
              </a:ext>
            </a:extLst>
          </p:cNvPr>
          <p:cNvCxnSpPr>
            <a:cxnSpLocks/>
            <a:stCxn id="65" idx="2"/>
            <a:endCxn id="62" idx="5"/>
          </p:cNvCxnSpPr>
          <p:nvPr/>
        </p:nvCxnSpPr>
        <p:spPr>
          <a:xfrm rot="10800000">
            <a:off x="2587648" y="4467837"/>
            <a:ext cx="1038551" cy="405915"/>
          </a:xfrm>
          <a:prstGeom prst="bentConnector2">
            <a:avLst/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2910E6F-7D2E-D134-51D2-B031D4D92BEB}"/>
              </a:ext>
            </a:extLst>
          </p:cNvPr>
          <p:cNvSpPr/>
          <p:nvPr/>
        </p:nvSpPr>
        <p:spPr>
          <a:xfrm>
            <a:off x="6372188" y="1818460"/>
            <a:ext cx="4096338" cy="1172957"/>
          </a:xfrm>
          <a:prstGeom prst="rect">
            <a:avLst/>
          </a:prstGeom>
          <a:solidFill>
            <a:schemeClr val="bg1"/>
          </a:solidFill>
          <a:ln>
            <a:solidFill>
              <a:srgbClr val="56CF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600DC2-39B6-C1F3-7E25-4D3D708B7AD5}"/>
              </a:ext>
            </a:extLst>
          </p:cNvPr>
          <p:cNvSpPr/>
          <p:nvPr/>
        </p:nvSpPr>
        <p:spPr>
          <a:xfrm>
            <a:off x="6373446" y="4164262"/>
            <a:ext cx="4096338" cy="1386231"/>
          </a:xfrm>
          <a:prstGeom prst="rect">
            <a:avLst/>
          </a:prstGeom>
          <a:solidFill>
            <a:schemeClr val="bg1"/>
          </a:solidFill>
          <a:ln>
            <a:solidFill>
              <a:srgbClr val="79C1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3: Assessing Fit for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97267-6828-3344-00DA-6FD414B5B7C3}"/>
              </a:ext>
            </a:extLst>
          </p:cNvPr>
          <p:cNvSpPr txBox="1"/>
          <p:nvPr/>
        </p:nvSpPr>
        <p:spPr>
          <a:xfrm>
            <a:off x="1314525" y="3543928"/>
            <a:ext cx="137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Assessing Fit for Purpose</a:t>
            </a:r>
            <a:endParaRPr lang="en-US" sz="20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AC1DD2-93B2-6A78-5D38-8EC651D999F1}"/>
              </a:ext>
            </a:extLst>
          </p:cNvPr>
          <p:cNvGrpSpPr/>
          <p:nvPr/>
        </p:nvGrpSpPr>
        <p:grpSpPr>
          <a:xfrm>
            <a:off x="6390386" y="1793330"/>
            <a:ext cx="4311985" cy="1166994"/>
            <a:chOff x="4869322" y="884573"/>
            <a:chExt cx="4311985" cy="116699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C69C1A-406E-FAB4-C945-B25DDBF2FDB7}"/>
                </a:ext>
              </a:extLst>
            </p:cNvPr>
            <p:cNvSpPr txBox="1"/>
            <p:nvPr/>
          </p:nvSpPr>
          <p:spPr>
            <a:xfrm>
              <a:off x="4870580" y="115383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44869F-882D-09EA-6D41-8B95D476608F}"/>
                </a:ext>
              </a:extLst>
            </p:cNvPr>
            <p:cNvSpPr txBox="1"/>
            <p:nvPr/>
          </p:nvSpPr>
          <p:spPr>
            <a:xfrm>
              <a:off x="4869322" y="88457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26C1B9"/>
                  </a:solidFill>
                  <a:latin typeface="Tw Cen MT Condensed" panose="020B0606020104020203" pitchFamily="34" charset="77"/>
                </a:rPr>
                <a:t>3A: Assess Profile Results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AFFDE5-3130-11BB-2F1D-E449E69D2ABD}"/>
                </a:ext>
              </a:extLst>
            </p:cNvPr>
            <p:cNvSpPr txBox="1"/>
            <p:nvPr/>
          </p:nvSpPr>
          <p:spPr>
            <a:xfrm>
              <a:off x="4869951" y="1387257"/>
              <a:ext cx="40787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concise summary of current condition of the dataset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29E50D-4734-6F79-E0E3-C6045234F541}"/>
                </a:ext>
              </a:extLst>
            </p:cNvPr>
            <p:cNvSpPr txBox="1"/>
            <p:nvPr/>
          </p:nvSpPr>
          <p:spPr>
            <a:xfrm>
              <a:off x="4869322" y="1774568"/>
              <a:ext cx="43107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Profile results analysis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7440A2-6115-D805-1FD0-6C4888DE90A8}"/>
              </a:ext>
            </a:extLst>
          </p:cNvPr>
          <p:cNvGrpSpPr/>
          <p:nvPr/>
        </p:nvGrpSpPr>
        <p:grpSpPr>
          <a:xfrm>
            <a:off x="6372188" y="4139552"/>
            <a:ext cx="4311985" cy="1351660"/>
            <a:chOff x="4869322" y="884573"/>
            <a:chExt cx="4311985" cy="13516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E9D7A7E-7502-6852-7EF2-5BE0F521C821}"/>
                </a:ext>
              </a:extLst>
            </p:cNvPr>
            <p:cNvSpPr txBox="1"/>
            <p:nvPr/>
          </p:nvSpPr>
          <p:spPr>
            <a:xfrm>
              <a:off x="4870580" y="115383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500362-228A-6222-8FF3-AE66C6491F14}"/>
                </a:ext>
              </a:extLst>
            </p:cNvPr>
            <p:cNvSpPr txBox="1"/>
            <p:nvPr/>
          </p:nvSpPr>
          <p:spPr>
            <a:xfrm>
              <a:off x="4869322" y="88457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72BE44"/>
                  </a:solidFill>
                  <a:latin typeface="Tw Cen MT Condensed" panose="020B0606020104020203" pitchFamily="34" charset="77"/>
                </a:rPr>
                <a:t>3B: Assess Fit to Purpose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089468C-C397-5AD0-949A-1176FD9BBE85}"/>
                </a:ext>
              </a:extLst>
            </p:cNvPr>
            <p:cNvSpPr txBox="1"/>
            <p:nvPr/>
          </p:nvSpPr>
          <p:spPr>
            <a:xfrm>
              <a:off x="4869951" y="1387257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 the current condition report with users to establish how good data needs to be to meet their needs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B99167-D9F3-3C93-7919-FA383856170B}"/>
                </a:ext>
              </a:extLst>
            </p:cNvPr>
            <p:cNvSpPr txBox="1"/>
            <p:nvPr/>
          </p:nvSpPr>
          <p:spPr>
            <a:xfrm>
              <a:off x="4869322" y="1774568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targets for critical data fields,    Baseline quality assessment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EE8ED65-0E00-310E-A768-6865DBD70A0E}"/>
              </a:ext>
            </a:extLst>
          </p:cNvPr>
          <p:cNvSpPr txBox="1"/>
          <p:nvPr/>
        </p:nvSpPr>
        <p:spPr>
          <a:xfrm>
            <a:off x="1295334" y="3216564"/>
            <a:ext cx="137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3:</a:t>
            </a:r>
            <a:endParaRPr lang="en-US" sz="2000" b="1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Graphic 98" descr="Customer review with solid fill">
            <a:extLst>
              <a:ext uri="{FF2B5EF4-FFF2-40B4-BE49-F238E27FC236}">
                <a16:creationId xmlns:a16="http://schemas.microsoft.com/office/drawing/2014/main" id="{EBC09B41-2433-9443-79AE-DEF996D4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09123" y="2161978"/>
            <a:ext cx="806823" cy="806823"/>
          </a:xfrm>
          <a:prstGeom prst="rect">
            <a:avLst/>
          </a:prstGeom>
        </p:spPr>
      </p:pic>
      <p:cxnSp>
        <p:nvCxnSpPr>
          <p:cNvPr id="12" name="Straight Connector 73">
            <a:extLst>
              <a:ext uri="{FF2B5EF4-FFF2-40B4-BE49-F238E27FC236}">
                <a16:creationId xmlns:a16="http://schemas.microsoft.com/office/drawing/2014/main" id="{9B0F3201-8081-FD89-3FF6-9E732D6600D2}"/>
              </a:ext>
            </a:extLst>
          </p:cNvPr>
          <p:cNvCxnSpPr>
            <a:cxnSpLocks/>
            <a:stCxn id="49" idx="1"/>
            <a:endCxn id="64" idx="6"/>
          </p:cNvCxnSpPr>
          <p:nvPr/>
        </p:nvCxnSpPr>
        <p:spPr>
          <a:xfrm flipH="1">
            <a:off x="5204855" y="2526847"/>
            <a:ext cx="1186160" cy="16879"/>
          </a:xfrm>
          <a:prstGeom prst="straightConnector1">
            <a:avLst/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6">
            <a:extLst>
              <a:ext uri="{FF2B5EF4-FFF2-40B4-BE49-F238E27FC236}">
                <a16:creationId xmlns:a16="http://schemas.microsoft.com/office/drawing/2014/main" id="{7E0D8A6F-B538-D2A7-CEFD-3306B624823C}"/>
              </a:ext>
            </a:extLst>
          </p:cNvPr>
          <p:cNvCxnSpPr>
            <a:cxnSpLocks/>
            <a:stCxn id="54" idx="1"/>
            <a:endCxn id="65" idx="6"/>
          </p:cNvCxnSpPr>
          <p:nvPr/>
        </p:nvCxnSpPr>
        <p:spPr>
          <a:xfrm flipH="1">
            <a:off x="4830960" y="4873069"/>
            <a:ext cx="1541857" cy="682"/>
          </a:xfrm>
          <a:prstGeom prst="straightConnector1">
            <a:avLst/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Body builder with solid fill">
            <a:extLst>
              <a:ext uri="{FF2B5EF4-FFF2-40B4-BE49-F238E27FC236}">
                <a16:creationId xmlns:a16="http://schemas.microsoft.com/office/drawing/2014/main" id="{859FFE4D-E88F-2751-C383-50B6F2F4C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62976" y="4435045"/>
            <a:ext cx="931207" cy="9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20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4BC3C02-317E-19A6-D209-0863611DA9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powerpoint/2016/slidezoom">
                <pslz:sldZm>
                  <pslz:sldZmObj sldId="629" cId="643435942">
                    <pslz:zmPr id="{2771C67E-3AE9-40AB-953E-E1BC1EAE21D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92000" cy="6858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4BC3C02-317E-19A6-D209-0863611DA9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894B7DF-03F7-39E3-F1F5-5F12F098AB07}"/>
              </a:ext>
            </a:extLst>
          </p:cNvPr>
          <p:cNvSpPr/>
          <p:nvPr/>
        </p:nvSpPr>
        <p:spPr>
          <a:xfrm>
            <a:off x="0" y="5569529"/>
            <a:ext cx="12192000" cy="130342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A25139-93C5-6442-F0BF-47F3E75519D3}"/>
              </a:ext>
            </a:extLst>
          </p:cNvPr>
          <p:cNvSpPr/>
          <p:nvPr/>
        </p:nvSpPr>
        <p:spPr>
          <a:xfrm>
            <a:off x="0" y="652272"/>
            <a:ext cx="12192000" cy="4917256"/>
          </a:xfrm>
          <a:prstGeom prst="rect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9DD28-88E4-3991-08D1-020AA834AEBC}"/>
              </a:ext>
            </a:extLst>
          </p:cNvPr>
          <p:cNvSpPr txBox="1"/>
          <p:nvPr/>
        </p:nvSpPr>
        <p:spPr>
          <a:xfrm>
            <a:off x="218209" y="5646688"/>
            <a:ext cx="11973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data quality issues can you see in the table?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data quality issues in the described data flow?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data fit for purpose?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B1FDB6-D76C-94BE-A57A-E32E5571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r="1234" b="84602"/>
          <a:stretch>
            <a:fillRect/>
          </a:stretch>
        </p:blipFill>
        <p:spPr bwMode="auto">
          <a:xfrm>
            <a:off x="0" y="0"/>
            <a:ext cx="12192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62D930-CE7B-C08C-A577-46B98041B5C9}"/>
              </a:ext>
            </a:extLst>
          </p:cNvPr>
          <p:cNvSpPr txBox="1">
            <a:spLocks/>
          </p:cNvSpPr>
          <p:nvPr/>
        </p:nvSpPr>
        <p:spPr>
          <a:xfrm>
            <a:off x="99292" y="14956"/>
            <a:ext cx="10515600" cy="649026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Case Study: Data Quality Assessment Step 3</a:t>
            </a:r>
          </a:p>
        </p:txBody>
      </p:sp>
    </p:spTree>
    <p:extLst>
      <p:ext uri="{BB962C8B-B14F-4D97-AF65-F5344CB8AC3E}">
        <p14:creationId xmlns:p14="http://schemas.microsoft.com/office/powerpoint/2010/main" val="1492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A3013C9A-261F-71CA-8BA1-207ED7FBC1BC}"/>
              </a:ext>
            </a:extLst>
          </p:cNvPr>
          <p:cNvGrpSpPr/>
          <p:nvPr/>
        </p:nvGrpSpPr>
        <p:grpSpPr>
          <a:xfrm>
            <a:off x="1139793" y="1342331"/>
            <a:ext cx="4316784" cy="5162784"/>
            <a:chOff x="196210" y="1447713"/>
            <a:chExt cx="4316784" cy="516278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5EC81DC-6D11-19BA-25F2-9CDB09F44593}"/>
                </a:ext>
              </a:extLst>
            </p:cNvPr>
            <p:cNvSpPr/>
            <p:nvPr/>
          </p:nvSpPr>
          <p:spPr>
            <a:xfrm>
              <a:off x="196210" y="3096799"/>
              <a:ext cx="1696267" cy="172973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128F421-2732-CA4A-B81C-4457576F2392}"/>
                </a:ext>
              </a:extLst>
            </p:cNvPr>
            <p:cNvGrpSpPr/>
            <p:nvPr/>
          </p:nvGrpSpPr>
          <p:grpSpPr>
            <a:xfrm>
              <a:off x="2034052" y="1447713"/>
              <a:ext cx="2478942" cy="5162784"/>
              <a:chOff x="2034052" y="1447713"/>
              <a:chExt cx="2478942" cy="5162784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9471C4A-AEBF-EE34-248C-CE82726D54D3}"/>
                  </a:ext>
                </a:extLst>
              </p:cNvPr>
              <p:cNvSpPr/>
              <p:nvPr/>
            </p:nvSpPr>
            <p:spPr>
              <a:xfrm>
                <a:off x="2458779" y="1447713"/>
                <a:ext cx="1204762" cy="1228531"/>
              </a:xfrm>
              <a:prstGeom prst="ellipse">
                <a:avLst/>
              </a:prstGeom>
              <a:solidFill>
                <a:srgbClr val="01A1DD">
                  <a:alpha val="40000"/>
                </a:srgbClr>
              </a:solidFill>
              <a:ln cmpd="sng">
                <a:solidFill>
                  <a:srgbClr val="01A1D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5670699-88E9-6BB2-84C0-737DDC0F5DCE}"/>
                  </a:ext>
                </a:extLst>
              </p:cNvPr>
              <p:cNvSpPr/>
              <p:nvPr/>
            </p:nvSpPr>
            <p:spPr>
              <a:xfrm>
                <a:off x="3308232" y="2722688"/>
                <a:ext cx="1204762" cy="1228531"/>
              </a:xfrm>
              <a:prstGeom prst="ellipse">
                <a:avLst/>
              </a:prstGeom>
              <a:solidFill>
                <a:srgbClr val="00B6AD">
                  <a:alpha val="40000"/>
                </a:srgbClr>
              </a:solidFill>
              <a:ln cmpd="sng">
                <a:solidFill>
                  <a:srgbClr val="00B6A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5415074-FC46-5F82-8B3A-9C678243B7E2}"/>
                  </a:ext>
                </a:extLst>
              </p:cNvPr>
              <p:cNvSpPr/>
              <p:nvPr/>
            </p:nvSpPr>
            <p:spPr>
              <a:xfrm>
                <a:off x="2943140" y="4116931"/>
                <a:ext cx="1204762" cy="1228531"/>
              </a:xfrm>
              <a:prstGeom prst="ellipse">
                <a:avLst/>
              </a:prstGeom>
              <a:solidFill>
                <a:srgbClr val="72BE44">
                  <a:alpha val="40000"/>
                </a:srgbClr>
              </a:solidFill>
              <a:ln cmpd="sng">
                <a:solidFill>
                  <a:srgbClr val="72BE44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AB68940-C066-3470-DCF2-5821C4A382C0}"/>
                  </a:ext>
                </a:extLst>
              </p:cNvPr>
              <p:cNvSpPr/>
              <p:nvPr/>
            </p:nvSpPr>
            <p:spPr>
              <a:xfrm>
                <a:off x="2034052" y="5381966"/>
                <a:ext cx="1204762" cy="1228531"/>
              </a:xfrm>
              <a:prstGeom prst="ellipse">
                <a:avLst/>
              </a:prstGeom>
              <a:solidFill>
                <a:srgbClr val="00549B">
                  <a:alpha val="40000"/>
                </a:srgbClr>
              </a:solidFill>
              <a:ln cmpd="sng">
                <a:solidFill>
                  <a:srgbClr val="00549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4689BA4-ED0D-BEE5-8797-A846A5CF0A7F}"/>
                </a:ext>
              </a:extLst>
            </p:cNvPr>
            <p:cNvCxnSpPr>
              <a:cxnSpLocks/>
              <a:stCxn id="63" idx="2"/>
              <a:endCxn id="62" idx="7"/>
            </p:cNvCxnSpPr>
            <p:nvPr/>
          </p:nvCxnSpPr>
          <p:spPr>
            <a:xfrm rot="10800000" flipV="1">
              <a:off x="1644065" y="2061979"/>
              <a:ext cx="814715" cy="1288134"/>
            </a:xfrm>
            <a:prstGeom prst="bentConnector2">
              <a:avLst/>
            </a:prstGeom>
            <a:ln>
              <a:solidFill>
                <a:srgbClr val="01A1D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A68F89B-0632-F4FB-7E4B-11BC375DC9E8}"/>
                </a:ext>
              </a:extLst>
            </p:cNvPr>
            <p:cNvCxnSpPr>
              <a:cxnSpLocks/>
              <a:stCxn id="64" idx="2"/>
              <a:endCxn id="62" idx="6"/>
            </p:cNvCxnSpPr>
            <p:nvPr/>
          </p:nvCxnSpPr>
          <p:spPr>
            <a:xfrm rot="10800000" flipV="1">
              <a:off x="1892478" y="3336954"/>
              <a:ext cx="1415755" cy="6247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1FBFB7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0A00BF1-A208-1974-D70D-7609FC53C5AA}"/>
                </a:ext>
              </a:extLst>
            </p:cNvPr>
            <p:cNvCxnSpPr>
              <a:cxnSpLocks/>
              <a:stCxn id="65" idx="2"/>
              <a:endCxn id="62" idx="6"/>
            </p:cNvCxnSpPr>
            <p:nvPr/>
          </p:nvCxnSpPr>
          <p:spPr>
            <a:xfrm rot="10800000">
              <a:off x="1892478" y="3961667"/>
              <a:ext cx="1050663" cy="769531"/>
            </a:xfrm>
            <a:prstGeom prst="bentConnector3">
              <a:avLst>
                <a:gd name="adj1" fmla="val 32972"/>
              </a:avLst>
            </a:prstGeom>
            <a:ln>
              <a:solidFill>
                <a:srgbClr val="7EC45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453C405-7C60-7B21-0E6C-60B13B8ED4B7}"/>
                </a:ext>
              </a:extLst>
            </p:cNvPr>
            <p:cNvCxnSpPr>
              <a:cxnSpLocks/>
              <a:stCxn id="66" idx="2"/>
              <a:endCxn id="62" idx="5"/>
            </p:cNvCxnSpPr>
            <p:nvPr/>
          </p:nvCxnSpPr>
          <p:spPr>
            <a:xfrm rot="10800000">
              <a:off x="1644064" y="4573218"/>
              <a:ext cx="389988" cy="1423014"/>
            </a:xfrm>
            <a:prstGeom prst="bentConnector2">
              <a:avLst/>
            </a:prstGeom>
            <a:ln>
              <a:solidFill>
                <a:srgbClr val="6095C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92910E6F-7D2E-D134-51D2-B031D4D92BEB}"/>
              </a:ext>
            </a:extLst>
          </p:cNvPr>
          <p:cNvSpPr/>
          <p:nvPr/>
        </p:nvSpPr>
        <p:spPr>
          <a:xfrm>
            <a:off x="6830139" y="2352647"/>
            <a:ext cx="4096338" cy="1207517"/>
          </a:xfrm>
          <a:prstGeom prst="rect">
            <a:avLst/>
          </a:prstGeom>
          <a:solidFill>
            <a:schemeClr val="bg1"/>
          </a:solidFill>
          <a:ln>
            <a:solidFill>
              <a:srgbClr val="56CF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600DC2-39B6-C1F3-7E25-4D3D708B7AD5}"/>
              </a:ext>
            </a:extLst>
          </p:cNvPr>
          <p:cNvSpPr/>
          <p:nvPr/>
        </p:nvSpPr>
        <p:spPr>
          <a:xfrm>
            <a:off x="6390386" y="3785570"/>
            <a:ext cx="4096338" cy="1386231"/>
          </a:xfrm>
          <a:prstGeom prst="rect">
            <a:avLst/>
          </a:prstGeom>
          <a:solidFill>
            <a:schemeClr val="bg1"/>
          </a:solidFill>
          <a:ln>
            <a:solidFill>
              <a:srgbClr val="79C1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F434098-559C-F7E2-A223-8D4059C81697}"/>
              </a:ext>
            </a:extLst>
          </p:cNvPr>
          <p:cNvSpPr/>
          <p:nvPr/>
        </p:nvSpPr>
        <p:spPr>
          <a:xfrm>
            <a:off x="5814068" y="5306044"/>
            <a:ext cx="4096338" cy="1386231"/>
          </a:xfrm>
          <a:prstGeom prst="rect">
            <a:avLst/>
          </a:prstGeom>
          <a:solidFill>
            <a:schemeClr val="bg1"/>
          </a:solidFill>
          <a:ln>
            <a:solidFill>
              <a:srgbClr val="4E88B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66FB1D0-261D-AA10-D873-2F848B632828}"/>
              </a:ext>
            </a:extLst>
          </p:cNvPr>
          <p:cNvSpPr/>
          <p:nvPr/>
        </p:nvSpPr>
        <p:spPr>
          <a:xfrm>
            <a:off x="5812905" y="779191"/>
            <a:ext cx="4096338" cy="1386231"/>
          </a:xfrm>
          <a:prstGeom prst="rect">
            <a:avLst/>
          </a:prstGeom>
          <a:solidFill>
            <a:schemeClr val="bg1"/>
          </a:solidFill>
          <a:ln>
            <a:solidFill>
              <a:srgbClr val="3DB7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4: Data Improvements and Monitoring</a:t>
            </a:r>
          </a:p>
        </p:txBody>
      </p:sp>
      <p:pic>
        <p:nvPicPr>
          <p:cNvPr id="4" name="Graphic 3" descr="Waiter male with solid fill">
            <a:extLst>
              <a:ext uri="{FF2B5EF4-FFF2-40B4-BE49-F238E27FC236}">
                <a16:creationId xmlns:a16="http://schemas.microsoft.com/office/drawing/2014/main" id="{62F649A1-D70A-9913-7D57-D6C9D9E34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860" y="1517562"/>
            <a:ext cx="806823" cy="806823"/>
          </a:xfrm>
          <a:prstGeom prst="rect">
            <a:avLst/>
          </a:prstGeom>
        </p:spPr>
      </p:pic>
      <p:pic>
        <p:nvPicPr>
          <p:cNvPr id="5" name="Graphic 4" descr="Play with solid fill">
            <a:extLst>
              <a:ext uri="{FF2B5EF4-FFF2-40B4-BE49-F238E27FC236}">
                <a16:creationId xmlns:a16="http://schemas.microsoft.com/office/drawing/2014/main" id="{E3847BD7-61FD-4626-7B20-396F63730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53159" y="4195812"/>
            <a:ext cx="863600" cy="863600"/>
          </a:xfrm>
          <a:prstGeom prst="rect">
            <a:avLst/>
          </a:prstGeom>
        </p:spPr>
      </p:pic>
      <p:pic>
        <p:nvPicPr>
          <p:cNvPr id="6" name="Graphic 5" descr="Wrench with solid fill">
            <a:extLst>
              <a:ext uri="{FF2B5EF4-FFF2-40B4-BE49-F238E27FC236}">
                <a16:creationId xmlns:a16="http://schemas.microsoft.com/office/drawing/2014/main" id="{2E4219B5-E014-35D3-3D56-23AFA0F30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67672" y="5478506"/>
            <a:ext cx="863600" cy="86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97267-6828-3344-00DA-6FD414B5B7C3}"/>
              </a:ext>
            </a:extLst>
          </p:cNvPr>
          <p:cNvSpPr txBox="1"/>
          <p:nvPr/>
        </p:nvSpPr>
        <p:spPr>
          <a:xfrm>
            <a:off x="1314525" y="3543928"/>
            <a:ext cx="1377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Improving, and Monitoring Data</a:t>
            </a:r>
            <a:endParaRPr lang="en-US" sz="20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590B670-21A9-995B-877E-7B85B3AD3E6D}"/>
              </a:ext>
            </a:extLst>
          </p:cNvPr>
          <p:cNvGrpSpPr/>
          <p:nvPr/>
        </p:nvGrpSpPr>
        <p:grpSpPr>
          <a:xfrm>
            <a:off x="5811647" y="779191"/>
            <a:ext cx="4311985" cy="1351660"/>
            <a:chOff x="4869322" y="884573"/>
            <a:chExt cx="4311985" cy="135166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992B5-9BA9-74FF-0117-3C3DBA3FF91C}"/>
                </a:ext>
              </a:extLst>
            </p:cNvPr>
            <p:cNvSpPr txBox="1"/>
            <p:nvPr/>
          </p:nvSpPr>
          <p:spPr>
            <a:xfrm>
              <a:off x="4870580" y="115383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Steward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A0FAD6-0FBE-28A9-9175-E34246C346A4}"/>
                </a:ext>
              </a:extLst>
            </p:cNvPr>
            <p:cNvSpPr txBox="1"/>
            <p:nvPr/>
          </p:nvSpPr>
          <p:spPr>
            <a:xfrm>
              <a:off x="4869322" y="88457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DB7E5"/>
                  </a:solidFill>
                  <a:latin typeface="Tw Cen MT Condensed" panose="020B0606020104020203" pitchFamily="34" charset="77"/>
                </a:rPr>
                <a:t>4A: Develop Data Improvement Recommendations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3F2CE8-238E-AA71-8D71-C8E81F97C12D}"/>
                </a:ext>
              </a:extLst>
            </p:cNvPr>
            <p:cNvSpPr txBox="1"/>
            <p:nvPr/>
          </p:nvSpPr>
          <p:spPr>
            <a:xfrm>
              <a:off x="4869951" y="1387257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strategies that address the gaps between current condition and desired state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DAAD58-C0F0-C15F-E88F-431F6FF69C64}"/>
                </a:ext>
              </a:extLst>
            </p:cNvPr>
            <p:cNvSpPr txBox="1"/>
            <p:nvPr/>
          </p:nvSpPr>
          <p:spPr>
            <a:xfrm>
              <a:off x="4869322" y="1774568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Recommendations on how to improve quality with measurement specifications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AC1DD2-93B2-6A78-5D38-8EC651D999F1}"/>
              </a:ext>
            </a:extLst>
          </p:cNvPr>
          <p:cNvGrpSpPr/>
          <p:nvPr/>
        </p:nvGrpSpPr>
        <p:grpSpPr>
          <a:xfrm>
            <a:off x="6830768" y="2375004"/>
            <a:ext cx="4311985" cy="1166994"/>
            <a:chOff x="4869322" y="991581"/>
            <a:chExt cx="4311985" cy="116699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C69C1A-406E-FAB4-C945-B25DDBF2FDB7}"/>
                </a:ext>
              </a:extLst>
            </p:cNvPr>
            <p:cNvSpPr txBox="1"/>
            <p:nvPr/>
          </p:nvSpPr>
          <p:spPr>
            <a:xfrm>
              <a:off x="4870580" y="1260841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Analyst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44869F-882D-09EA-6D41-8B95D476608F}"/>
                </a:ext>
              </a:extLst>
            </p:cNvPr>
            <p:cNvSpPr txBox="1"/>
            <p:nvPr/>
          </p:nvSpPr>
          <p:spPr>
            <a:xfrm>
              <a:off x="4869322" y="991581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26C1B9"/>
                  </a:solidFill>
                  <a:latin typeface="Tw Cen MT Condensed" panose="020B0606020104020203" pitchFamily="34" charset="77"/>
                </a:rPr>
                <a:t>4B: Document Data Quality Improvement Plan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AFFDE5-3130-11BB-2F1D-E449E69D2ABD}"/>
                </a:ext>
              </a:extLst>
            </p:cNvPr>
            <p:cNvSpPr txBox="1"/>
            <p:nvPr/>
          </p:nvSpPr>
          <p:spPr>
            <a:xfrm>
              <a:off x="4869951" y="1494265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Prioritize improvement goals with stakeholders, and create action plan to improve and monitor datasets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29E50D-4734-6F79-E0E3-C6045234F541}"/>
                </a:ext>
              </a:extLst>
            </p:cNvPr>
            <p:cNvSpPr txBox="1"/>
            <p:nvPr/>
          </p:nvSpPr>
          <p:spPr>
            <a:xfrm>
              <a:off x="4869322" y="1881576"/>
              <a:ext cx="43107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improvement plan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7440A2-6115-D805-1FD0-6C4888DE90A8}"/>
              </a:ext>
            </a:extLst>
          </p:cNvPr>
          <p:cNvGrpSpPr/>
          <p:nvPr/>
        </p:nvGrpSpPr>
        <p:grpSpPr>
          <a:xfrm>
            <a:off x="6361202" y="3756801"/>
            <a:ext cx="4310727" cy="1351660"/>
            <a:chOff x="4841396" y="884573"/>
            <a:chExt cx="4310727" cy="13516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E9D7A7E-7502-6852-7EF2-5BE0F521C821}"/>
                </a:ext>
              </a:extLst>
            </p:cNvPr>
            <p:cNvSpPr txBox="1"/>
            <p:nvPr/>
          </p:nvSpPr>
          <p:spPr>
            <a:xfrm>
              <a:off x="4841396" y="115383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Unit Manager + Data Quality Steward</a:t>
              </a:r>
              <a:endPara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500362-228A-6222-8FF3-AE66C6491F14}"/>
                </a:ext>
              </a:extLst>
            </p:cNvPr>
            <p:cNvSpPr txBox="1"/>
            <p:nvPr/>
          </p:nvSpPr>
          <p:spPr>
            <a:xfrm>
              <a:off x="4869322" y="88457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72BE44"/>
                  </a:solidFill>
                  <a:latin typeface="Tw Cen MT Condensed" panose="020B0606020104020203" pitchFamily="34" charset="77"/>
                </a:rPr>
                <a:t>4C: Improvement Project Initiation and Actions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089468C-C397-5AD0-949A-1176FD9BBE85}"/>
                </a:ext>
              </a:extLst>
            </p:cNvPr>
            <p:cNvSpPr txBox="1"/>
            <p:nvPr/>
          </p:nvSpPr>
          <p:spPr>
            <a:xfrm>
              <a:off x="4869951" y="1387257"/>
              <a:ext cx="40969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Initiate and implement improvement projects and actions, and educate staff involved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B99167-D9F3-3C93-7919-FA383856170B}"/>
                </a:ext>
              </a:extLst>
            </p:cNvPr>
            <p:cNvSpPr txBox="1"/>
            <p:nvPr/>
          </p:nvSpPr>
          <p:spPr>
            <a:xfrm>
              <a:off x="4869323" y="1774568"/>
              <a:ext cx="42257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Tangible improvements to data, Queries to measure aspects of data quality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45DE2B-15A4-CD15-4AFD-6212A886801F}"/>
              </a:ext>
            </a:extLst>
          </p:cNvPr>
          <p:cNvGrpSpPr/>
          <p:nvPr/>
        </p:nvGrpSpPr>
        <p:grpSpPr>
          <a:xfrm>
            <a:off x="5811647" y="5245605"/>
            <a:ext cx="4311985" cy="1351660"/>
            <a:chOff x="4869322" y="884573"/>
            <a:chExt cx="4311985" cy="135166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FF7D5B-CB49-FCBC-5B91-C3E64D4B5966}"/>
                </a:ext>
              </a:extLst>
            </p:cNvPr>
            <p:cNvSpPr txBox="1"/>
            <p:nvPr/>
          </p:nvSpPr>
          <p:spPr>
            <a:xfrm>
              <a:off x="4870580" y="1153833"/>
              <a:ext cx="43107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Completed by</a:t>
              </a:r>
              <a:r>
                <a:rPr lang="en-US" sz="14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 Steward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D4B575-238B-9685-81EF-2D2F0FEDDCBB}"/>
                </a:ext>
              </a:extLst>
            </p:cNvPr>
            <p:cNvSpPr txBox="1"/>
            <p:nvPr/>
          </p:nvSpPr>
          <p:spPr>
            <a:xfrm>
              <a:off x="4869322" y="884573"/>
              <a:ext cx="409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67A6"/>
                  </a:solidFill>
                  <a:latin typeface="Tw Cen MT Condensed" panose="020B0606020104020203" pitchFamily="34" charset="77"/>
                </a:rPr>
                <a:t>4D: On-Going Maintenance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5C6569C-87FE-E12C-5EB5-429D58F099F5}"/>
                </a:ext>
              </a:extLst>
            </p:cNvPr>
            <p:cNvSpPr txBox="1"/>
            <p:nvPr/>
          </p:nvSpPr>
          <p:spPr>
            <a:xfrm>
              <a:off x="4869951" y="1387257"/>
              <a:ext cx="43107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quality targets and being met and intervene when quality falls below established targets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0C7EC45-C321-F6EC-EF5F-5122D6AD1778}"/>
                </a:ext>
              </a:extLst>
            </p:cNvPr>
            <p:cNvSpPr txBox="1"/>
            <p:nvPr/>
          </p:nvSpPr>
          <p:spPr>
            <a:xfrm>
              <a:off x="4869322" y="1774568"/>
              <a:ext cx="40987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Output: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Periodic status reports on data quality, which include lists of anomalies and discrepancies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EE8ED65-0E00-310E-A768-6865DBD70A0E}"/>
              </a:ext>
            </a:extLst>
          </p:cNvPr>
          <p:cNvSpPr txBox="1"/>
          <p:nvPr/>
        </p:nvSpPr>
        <p:spPr>
          <a:xfrm>
            <a:off x="1295334" y="3216564"/>
            <a:ext cx="137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303030"/>
                </a:solidFill>
                <a:latin typeface="Tw Cen MT Condensed" panose="020B0606020104020203" pitchFamily="34" charset="77"/>
                <a:cs typeface="Arial" panose="020B0604020202020204" pitchFamily="34" charset="0"/>
              </a:rPr>
              <a:t>Step 4:</a:t>
            </a:r>
            <a:endParaRPr lang="en-US" sz="2000" b="1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Graphic 98" descr="Document with solid fill">
            <a:extLst>
              <a:ext uri="{FF2B5EF4-FFF2-40B4-BE49-F238E27FC236}">
                <a16:creationId xmlns:a16="http://schemas.microsoft.com/office/drawing/2014/main" id="{EBC09B41-2433-9443-79AE-DEF996D43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80301" y="2830442"/>
            <a:ext cx="806823" cy="806823"/>
          </a:xfrm>
          <a:prstGeom prst="rect">
            <a:avLst/>
          </a:prstGeom>
        </p:spPr>
      </p:pic>
      <p:cxnSp>
        <p:nvCxnSpPr>
          <p:cNvPr id="3" name="Straight Connector 72">
            <a:extLst>
              <a:ext uri="{FF2B5EF4-FFF2-40B4-BE49-F238E27FC236}">
                <a16:creationId xmlns:a16="http://schemas.microsoft.com/office/drawing/2014/main" id="{C82938EC-D1EA-9AAF-FDFE-C8A9ACD2358E}"/>
              </a:ext>
            </a:extLst>
          </p:cNvPr>
          <p:cNvCxnSpPr>
            <a:cxnSpLocks/>
            <a:stCxn id="34" idx="1"/>
            <a:endCxn id="63" idx="6"/>
          </p:cNvCxnSpPr>
          <p:nvPr/>
        </p:nvCxnSpPr>
        <p:spPr>
          <a:xfrm rot="10800000" flipV="1">
            <a:off x="4607124" y="1512707"/>
            <a:ext cx="1205152" cy="443889"/>
          </a:xfrm>
          <a:prstGeom prst="bentConnector3">
            <a:avLst>
              <a:gd name="adj1" fmla="val 50000"/>
            </a:avLst>
          </a:prstGeom>
          <a:ln>
            <a:solidFill>
              <a:srgbClr val="01A1D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3">
            <a:extLst>
              <a:ext uri="{FF2B5EF4-FFF2-40B4-BE49-F238E27FC236}">
                <a16:creationId xmlns:a16="http://schemas.microsoft.com/office/drawing/2014/main" id="{32AF0CB2-DB55-0702-967B-5A23F27F9065}"/>
              </a:ext>
            </a:extLst>
          </p:cNvPr>
          <p:cNvCxnSpPr>
            <a:cxnSpLocks/>
            <a:stCxn id="94" idx="1"/>
            <a:endCxn id="64" idx="6"/>
          </p:cNvCxnSpPr>
          <p:nvPr/>
        </p:nvCxnSpPr>
        <p:spPr>
          <a:xfrm rot="10800000" flipV="1">
            <a:off x="5456577" y="2956406"/>
            <a:ext cx="1373562" cy="275166"/>
          </a:xfrm>
          <a:prstGeom prst="bentConnector3">
            <a:avLst>
              <a:gd name="adj1" fmla="val 50000"/>
            </a:avLst>
          </a:prstGeom>
          <a:ln>
            <a:solidFill>
              <a:srgbClr val="1FBFB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6">
            <a:extLst>
              <a:ext uri="{FF2B5EF4-FFF2-40B4-BE49-F238E27FC236}">
                <a16:creationId xmlns:a16="http://schemas.microsoft.com/office/drawing/2014/main" id="{E604DA32-290A-0990-7C06-BADDFDADB2A8}"/>
              </a:ext>
            </a:extLst>
          </p:cNvPr>
          <p:cNvCxnSpPr>
            <a:cxnSpLocks/>
            <a:stCxn id="95" idx="1"/>
            <a:endCxn id="65" idx="6"/>
          </p:cNvCxnSpPr>
          <p:nvPr/>
        </p:nvCxnSpPr>
        <p:spPr>
          <a:xfrm rot="10800000" flipV="1">
            <a:off x="5091486" y="4478685"/>
            <a:ext cx="1298901" cy="147129"/>
          </a:xfrm>
          <a:prstGeom prst="bentConnector3">
            <a:avLst>
              <a:gd name="adj1" fmla="val 50000"/>
            </a:avLst>
          </a:prstGeom>
          <a:ln>
            <a:solidFill>
              <a:srgbClr val="7EC45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79">
            <a:extLst>
              <a:ext uri="{FF2B5EF4-FFF2-40B4-BE49-F238E27FC236}">
                <a16:creationId xmlns:a16="http://schemas.microsoft.com/office/drawing/2014/main" id="{015A363D-3793-ED5A-17D6-22302CE51616}"/>
              </a:ext>
            </a:extLst>
          </p:cNvPr>
          <p:cNvCxnSpPr>
            <a:cxnSpLocks/>
            <a:stCxn id="59" idx="1"/>
            <a:endCxn id="66" idx="6"/>
          </p:cNvCxnSpPr>
          <p:nvPr/>
        </p:nvCxnSpPr>
        <p:spPr>
          <a:xfrm rot="10800000">
            <a:off x="4182398" y="5890850"/>
            <a:ext cx="1629879" cy="88272"/>
          </a:xfrm>
          <a:prstGeom prst="bentConnector3">
            <a:avLst>
              <a:gd name="adj1" fmla="val 50000"/>
            </a:avLst>
          </a:prstGeom>
          <a:ln>
            <a:solidFill>
              <a:srgbClr val="6095C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78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6FC7-E5B1-7B75-61D4-1B7C963F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E639-A2B6-1EB9-49A3-50E5780F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6301977" cy="4863552"/>
          </a:xfrm>
        </p:spPr>
        <p:txBody>
          <a:bodyPr/>
          <a:lstStyle/>
          <a:p>
            <a:r>
              <a:rPr lang="en-US" b="1"/>
              <a:t>Imagine you supervise a table manufacturing plant. </a:t>
            </a:r>
          </a:p>
          <a:p>
            <a:r>
              <a:rPr lang="en-US"/>
              <a:t>What elements of the table would you need to make sure meet the quality standards before you approve it for sale?</a:t>
            </a:r>
          </a:p>
          <a:p>
            <a:r>
              <a:rPr lang="en-US"/>
              <a:t>How would you ensure this?</a:t>
            </a:r>
          </a:p>
          <a:p>
            <a:r>
              <a:rPr lang="en-US"/>
              <a:t>What would you do if tables you had already sold had a problem?</a:t>
            </a:r>
          </a:p>
          <a:p>
            <a:endParaRPr lang="en-US"/>
          </a:p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3845028"/>
                  </p:ext>
                </p:extLst>
              </p:nvPr>
            </p:nvGraphicFramePr>
            <p:xfrm>
              <a:off x="6956843" y="2733309"/>
              <a:ext cx="4789443" cy="24736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89443" cy="2473605"/>
                    </a:xfrm>
                    <a:prstGeom prst="rect">
                      <a:avLst/>
                    </a:prstGeom>
                    <a:noFill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m3d:spPr>
                  <am3d:camera>
                    <am3d:pos x="0" y="0" z="56722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6315" d="1000000"/>
                    <am3d:preTrans dx="0" dy="3037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984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able Desk 18">
                <a:extLst>
                  <a:ext uri="{FF2B5EF4-FFF2-40B4-BE49-F238E27FC236}">
                    <a16:creationId xmlns:a16="http://schemas.microsoft.com/office/drawing/2014/main" id="{60E5C2C7-7C6D-3548-2151-B1B91544D0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6843" y="2733309"/>
                <a:ext cx="4789443" cy="247360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9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4BC3C02-317E-19A6-D209-0863611DA9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0874938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powerpoint/2016/slidezoom">
                <pslz:sldZm>
                  <pslz:sldZmObj sldId="629" cId="643435942">
                    <pslz:zmPr id="{2771C67E-3AE9-40AB-953E-E1BC1EAE21D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92000" cy="6858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E4BC3C02-317E-19A6-D209-0863611DA9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894B7DF-03F7-39E3-F1F5-5F12F098AB07}"/>
              </a:ext>
            </a:extLst>
          </p:cNvPr>
          <p:cNvSpPr/>
          <p:nvPr/>
        </p:nvSpPr>
        <p:spPr>
          <a:xfrm>
            <a:off x="0" y="5569529"/>
            <a:ext cx="12192000" cy="130342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A25139-93C5-6442-F0BF-47F3E75519D3}"/>
              </a:ext>
            </a:extLst>
          </p:cNvPr>
          <p:cNvSpPr/>
          <p:nvPr/>
        </p:nvSpPr>
        <p:spPr>
          <a:xfrm>
            <a:off x="0" y="652272"/>
            <a:ext cx="12192000" cy="4917256"/>
          </a:xfrm>
          <a:prstGeom prst="rect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9DD28-88E4-3991-08D1-020AA834AEBC}"/>
              </a:ext>
            </a:extLst>
          </p:cNvPr>
          <p:cNvSpPr txBox="1"/>
          <p:nvPr/>
        </p:nvSpPr>
        <p:spPr>
          <a:xfrm>
            <a:off x="218209" y="5646688"/>
            <a:ext cx="11973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recommendations would you make to solve our identified data quality problems?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metrics would you look for to make sure the data quality remains strong?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B1FDB6-D76C-94BE-A57A-E32E5571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r="1234" b="84602"/>
          <a:stretch>
            <a:fillRect/>
          </a:stretch>
        </p:blipFill>
        <p:spPr bwMode="auto">
          <a:xfrm>
            <a:off x="0" y="0"/>
            <a:ext cx="12192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62D930-CE7B-C08C-A577-46B98041B5C9}"/>
              </a:ext>
            </a:extLst>
          </p:cNvPr>
          <p:cNvSpPr txBox="1">
            <a:spLocks/>
          </p:cNvSpPr>
          <p:nvPr/>
        </p:nvSpPr>
        <p:spPr>
          <a:xfrm>
            <a:off x="99292" y="14956"/>
            <a:ext cx="10515600" cy="649026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Case Study: Data Quality Assessment Step 4</a:t>
            </a:r>
          </a:p>
        </p:txBody>
      </p:sp>
    </p:spTree>
    <p:extLst>
      <p:ext uri="{BB962C8B-B14F-4D97-AF65-F5344CB8AC3E}">
        <p14:creationId xmlns:p14="http://schemas.microsoft.com/office/powerpoint/2010/main" val="41959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Case Study – Public Health</a:t>
            </a:r>
          </a:p>
        </p:txBody>
      </p:sp>
    </p:spTree>
    <p:extLst>
      <p:ext uri="{BB962C8B-B14F-4D97-AF65-F5344CB8AC3E}">
        <p14:creationId xmlns:p14="http://schemas.microsoft.com/office/powerpoint/2010/main" val="1001924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Problem</a:t>
            </a:r>
          </a:p>
        </p:txBody>
      </p:sp>
      <p:pic>
        <p:nvPicPr>
          <p:cNvPr id="9" name="Picture 8" descr="Woman talking to a doctor">
            <a:extLst>
              <a:ext uri="{FF2B5EF4-FFF2-40B4-BE49-F238E27FC236}">
                <a16:creationId xmlns:a16="http://schemas.microsoft.com/office/drawing/2014/main" id="{DBA33A65-43F9-DC9E-A6DD-AB3083056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6" r="15608"/>
          <a:stretch/>
        </p:blipFill>
        <p:spPr>
          <a:xfrm>
            <a:off x="6160850" y="649051"/>
            <a:ext cx="6031150" cy="620894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1ACD14-1F18-A4FA-D348-DFE1CED8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997224"/>
            <a:ext cx="5572033" cy="4863552"/>
          </a:xfrm>
        </p:spPr>
        <p:txBody>
          <a:bodyPr/>
          <a:lstStyle/>
          <a:p>
            <a:pPr eaLnBrk="1" hangingPunct="1"/>
            <a:r>
              <a:rPr lang="en-US" altLang="en-US"/>
              <a:t>York Region’s Public Health unit had a data quality problem, and spent hundreds of hours on data cleaning</a:t>
            </a:r>
          </a:p>
          <a:p>
            <a:pPr eaLnBrk="1" hangingPunct="1"/>
            <a:r>
              <a:rPr lang="en-US"/>
              <a:t>After the COVID-19 Pandemic there was a renewed effort to increase the data quality throughout the team</a:t>
            </a:r>
          </a:p>
          <a:p>
            <a:pPr eaLnBrk="1" hangingPunct="1"/>
            <a:r>
              <a:rPr lang="en-US"/>
              <a:t>Needed a solution that fit their people and culture for complete buy in</a:t>
            </a:r>
          </a:p>
        </p:txBody>
      </p:sp>
    </p:spTree>
    <p:extLst>
      <p:ext uri="{BB962C8B-B14F-4D97-AF65-F5344CB8AC3E}">
        <p14:creationId xmlns:p14="http://schemas.microsoft.com/office/powerpoint/2010/main" val="3760697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Tailoring Data Quality to their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1BA13-8499-DDD2-05C1-AB94639C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355" y="815399"/>
            <a:ext cx="8579289" cy="5784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7813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Lineage of CHS Data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BAA1BA13-8499-DDD2-05C1-AB94639C84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60542" y="986050"/>
            <a:ext cx="8836479" cy="488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3A7CC-C11B-9D76-A6A4-09700720CE20}"/>
              </a:ext>
            </a:extLst>
          </p:cNvPr>
          <p:cNvSpPr txBox="1"/>
          <p:nvPr/>
        </p:nvSpPr>
        <p:spPr>
          <a:xfrm>
            <a:off x="684094" y="6077634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/>
              <a:t>Lineage diagrams show where data came from, and where it goes to. This diagram was created in Power BI to show how data moved through each system. </a:t>
            </a:r>
          </a:p>
        </p:txBody>
      </p:sp>
    </p:spTree>
    <p:extLst>
      <p:ext uri="{BB962C8B-B14F-4D97-AF65-F5344CB8AC3E}">
        <p14:creationId xmlns:p14="http://schemas.microsoft.com/office/powerpoint/2010/main" val="4763173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EA508D-C5CA-1397-FD5C-1A0227A1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431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bg1"/>
                </a:solidFill>
                <a:latin typeface="Tw Cen MT Condensed" panose="020B0606020104020203" pitchFamily="34" charset="0"/>
                <a:ea typeface="Tw Cen MT Condensed" panose="020B0606020104020203" pitchFamily="34" charset="0"/>
                <a:cs typeface="Tw Cen MT Condensed" panose="020B0606020104020203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45941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3692B749-7209-7165-7B58-8B52ECBB2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Additional Resources</a:t>
            </a:r>
          </a:p>
        </p:txBody>
      </p:sp>
      <p:pic>
        <p:nvPicPr>
          <p:cNvPr id="107523" name="Picture 2">
            <a:extLst>
              <a:ext uri="{FF2B5EF4-FFF2-40B4-BE49-F238E27FC236}">
                <a16:creationId xmlns:a16="http://schemas.microsoft.com/office/drawing/2014/main" id="{A4A8E121-60FB-936A-2CB8-F6EC90391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25" y="1313568"/>
            <a:ext cx="3882851" cy="500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>
            <a:extLst>
              <a:ext uri="{FF2B5EF4-FFF2-40B4-BE49-F238E27FC236}">
                <a16:creationId xmlns:a16="http://schemas.microsoft.com/office/drawing/2014/main" id="{9382A6DD-C29A-7CD3-19FB-BDD13336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94" y="1024046"/>
            <a:ext cx="3757917" cy="480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6F2FAF-DD18-9E58-971E-740FB123D377}"/>
              </a:ext>
            </a:extLst>
          </p:cNvPr>
          <p:cNvSpPr/>
          <p:nvPr/>
        </p:nvSpPr>
        <p:spPr>
          <a:xfrm>
            <a:off x="442567" y="2474893"/>
            <a:ext cx="11771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28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Data Quality Assessment Procedure </a:t>
            </a:r>
          </a:p>
          <a:p>
            <a:pPr eaLnBrk="1" hangingPunct="1">
              <a:defRPr/>
            </a:pPr>
            <a:r>
              <a:rPr lang="en-GB" sz="28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eDOCS #8353186</a:t>
            </a:r>
            <a:endParaRPr lang="en-US" sz="2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85D5C-4E51-502D-BEA1-F080FBA54A3F}"/>
              </a:ext>
            </a:extLst>
          </p:cNvPr>
          <p:cNvSpPr/>
          <p:nvPr/>
        </p:nvSpPr>
        <p:spPr>
          <a:xfrm>
            <a:off x="400163" y="3659350"/>
            <a:ext cx="5695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28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Data Quality Assessment Manual </a:t>
            </a:r>
          </a:p>
          <a:p>
            <a:pPr eaLnBrk="1" hangingPunct="1">
              <a:defRPr/>
            </a:pPr>
            <a:r>
              <a:rPr lang="en-GB" sz="28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eDOCS #7648254</a:t>
            </a:r>
            <a:endParaRPr lang="en-US" sz="2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6253-68E8-E67F-F1B0-47A8BAB8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3F11B-10C1-D529-EB4A-40E651AF1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5811982" cy="4863552"/>
          </a:xfrm>
        </p:spPr>
        <p:txBody>
          <a:bodyPr/>
          <a:lstStyle/>
          <a:p>
            <a:r>
              <a:rPr lang="en-US"/>
              <a:t>Think about how you can incorporate Data Quality into the data you work with</a:t>
            </a:r>
          </a:p>
          <a:p>
            <a:r>
              <a:rPr lang="en-US"/>
              <a:t>How can you get buy in from your data team?</a:t>
            </a:r>
          </a:p>
          <a:p>
            <a:r>
              <a:rPr lang="en-US"/>
              <a:t>What are the little changes you can make that lead to big differences?</a:t>
            </a:r>
          </a:p>
        </p:txBody>
      </p:sp>
      <p:pic>
        <p:nvPicPr>
          <p:cNvPr id="4" name="Picture 3" descr="Path winding through a grassy field">
            <a:extLst>
              <a:ext uri="{FF2B5EF4-FFF2-40B4-BE49-F238E27FC236}">
                <a16:creationId xmlns:a16="http://schemas.microsoft.com/office/drawing/2014/main" id="{CA1C6548-8DA8-428F-22E0-5B59FB5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3" r="21353"/>
          <a:stretch/>
        </p:blipFill>
        <p:spPr>
          <a:xfrm>
            <a:off x="6873240" y="670560"/>
            <a:ext cx="531876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3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320A7-4CFC-F547-8A96-110FCCFC7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E4FD4-E12B-2949-B9B6-12D7D955E327}"/>
              </a:ext>
            </a:extLst>
          </p:cNvPr>
          <p:cNvSpPr txBox="1"/>
          <p:nvPr/>
        </p:nvSpPr>
        <p:spPr>
          <a:xfrm>
            <a:off x="2645309" y="2228671"/>
            <a:ext cx="378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Tw Cen MT Condensed" panose="020B0606020104020203" pitchFamily="34" charset="77"/>
              </a:rPr>
              <a:t>THANK YOU!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1EEF4B-E8C8-DB44-A7E5-D2194C9D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965" y="5152767"/>
            <a:ext cx="1741497" cy="9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5104-24B1-18CE-4B27-6E88F26A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F57CA-F8FA-D44B-3348-D0B935CD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315258"/>
            <a:ext cx="5811982" cy="4863552"/>
          </a:xfrm>
        </p:spPr>
        <p:txBody>
          <a:bodyPr/>
          <a:lstStyle/>
          <a:p>
            <a:r>
              <a:rPr lang="en-US" dirty="0"/>
              <a:t>Can you measure quality?</a:t>
            </a:r>
          </a:p>
          <a:p>
            <a:r>
              <a:rPr lang="en-US" dirty="0"/>
              <a:t>What is an effective measurement?</a:t>
            </a:r>
          </a:p>
          <a:p>
            <a:pPr lvl="1"/>
            <a:r>
              <a:rPr lang="en-US" b="1" dirty="0"/>
              <a:t>Interpretable: </a:t>
            </a:r>
            <a:r>
              <a:rPr lang="en-US" dirty="0"/>
              <a:t>Users must understand what you are talking about</a:t>
            </a:r>
          </a:p>
          <a:p>
            <a:pPr lvl="1"/>
            <a:r>
              <a:rPr lang="en-US" b="1" dirty="0"/>
              <a:t>Reproducible: </a:t>
            </a:r>
            <a:r>
              <a:rPr lang="en-US" dirty="0"/>
              <a:t>Must be consistent with each subsequent measurement</a:t>
            </a:r>
          </a:p>
          <a:p>
            <a:pPr lvl="1"/>
            <a:r>
              <a:rPr lang="en-US" b="1" dirty="0"/>
              <a:t>Purposeful: </a:t>
            </a:r>
            <a:r>
              <a:rPr lang="en-US" dirty="0"/>
              <a:t>There must be a reason for the measurement being taken</a:t>
            </a:r>
          </a:p>
        </p:txBody>
      </p:sp>
      <p:pic>
        <p:nvPicPr>
          <p:cNvPr id="4" name="Picture 3" descr="Laboratory glassware containing solution">
            <a:extLst>
              <a:ext uri="{FF2B5EF4-FFF2-40B4-BE49-F238E27FC236}">
                <a16:creationId xmlns:a16="http://schemas.microsoft.com/office/drawing/2014/main" id="{35B98A76-2F8C-9469-4AE3-0ED0E43B0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64" r="21664"/>
          <a:stretch/>
        </p:blipFill>
        <p:spPr>
          <a:xfrm>
            <a:off x="7488820" y="633754"/>
            <a:ext cx="4703180" cy="62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5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37B5F2-A5AC-6443-ACC9-54AB4441C6E4}"/>
              </a:ext>
            </a:extLst>
          </p:cNvPr>
          <p:cNvSpPr/>
          <p:nvPr/>
        </p:nvSpPr>
        <p:spPr>
          <a:xfrm>
            <a:off x="0" y="0"/>
            <a:ext cx="5928852" cy="6858000"/>
          </a:xfrm>
          <a:prstGeom prst="rect">
            <a:avLst/>
          </a:prstGeom>
          <a:solidFill>
            <a:srgbClr val="72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29EA2-2B9C-B248-BA3E-6A5806959B44}"/>
              </a:ext>
            </a:extLst>
          </p:cNvPr>
          <p:cNvSpPr txBox="1"/>
          <p:nvPr/>
        </p:nvSpPr>
        <p:spPr>
          <a:xfrm>
            <a:off x="6602186" y="2383772"/>
            <a:ext cx="49377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 comprehensive program to make sure the data meets the needs of data consumers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Sustainable solution that should limit interventions in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Understanding data and its users to create quality targets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Requires ongoing monitoring and stewardship.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541B5-1836-AF42-9652-0AD62F60FFEC}"/>
              </a:ext>
            </a:extLst>
          </p:cNvPr>
          <p:cNvSpPr txBox="1"/>
          <p:nvPr/>
        </p:nvSpPr>
        <p:spPr>
          <a:xfrm>
            <a:off x="8389433" y="1798997"/>
            <a:ext cx="192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2BE44"/>
                </a:solidFill>
                <a:latin typeface="Tw Cen MT Condensed" panose="020B0606020104020203" pitchFamily="34" charset="77"/>
              </a:rPr>
              <a:t>Data 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F8279-070A-D84B-9D31-6A7F95EE39DE}"/>
              </a:ext>
            </a:extLst>
          </p:cNvPr>
          <p:cNvSpPr txBox="1"/>
          <p:nvPr/>
        </p:nvSpPr>
        <p:spPr>
          <a:xfrm>
            <a:off x="652054" y="2383772"/>
            <a:ext cx="49385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‘quick’ fix, removing anomalies from the existing dataset.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Inevitably leads to more cleaning in future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Unclear how much cleaning is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Doesn’t fix downstream implications from past mistakes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7712F6-67B6-DA4B-A212-CAB4DCB2B0E2}"/>
              </a:ext>
            </a:extLst>
          </p:cNvPr>
          <p:cNvSpPr txBox="1"/>
          <p:nvPr/>
        </p:nvSpPr>
        <p:spPr>
          <a:xfrm>
            <a:off x="2000599" y="1781187"/>
            <a:ext cx="192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Tw Cen MT Condensed" panose="020B0606020104020203" pitchFamily="34" charset="77"/>
              </a:rPr>
              <a:t>Data Cleaning</a:t>
            </a:r>
          </a:p>
        </p:txBody>
      </p:sp>
      <p:pic>
        <p:nvPicPr>
          <p:cNvPr id="3" name="Graphic 2" descr="Badge Cross with solid fill">
            <a:extLst>
              <a:ext uri="{FF2B5EF4-FFF2-40B4-BE49-F238E27FC236}">
                <a16:creationId xmlns:a16="http://schemas.microsoft.com/office/drawing/2014/main" id="{EC9BB9A8-FB59-36F0-5387-6910404FC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7226" y="866787"/>
            <a:ext cx="914400" cy="914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CABD0E2-FCC4-D45A-203F-CE5B9013D66B}"/>
              </a:ext>
            </a:extLst>
          </p:cNvPr>
          <p:cNvSpPr/>
          <p:nvPr/>
        </p:nvSpPr>
        <p:spPr>
          <a:xfrm>
            <a:off x="8986676" y="957403"/>
            <a:ext cx="733168" cy="733168"/>
          </a:xfrm>
          <a:prstGeom prst="ellipse">
            <a:avLst/>
          </a:prstGeom>
          <a:solidFill>
            <a:srgbClr val="72BE44"/>
          </a:solidFill>
          <a:ln>
            <a:solidFill>
              <a:srgbClr val="72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E928B287-5068-D2C4-A7A5-C5B5EE963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3749" y="1114476"/>
            <a:ext cx="449502" cy="4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5104-24B1-18CE-4B27-6E88F26A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Effort Requirements for Data Quality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818AF4-426F-7A40-E5A9-17550312A7D5}"/>
              </a:ext>
            </a:extLst>
          </p:cNvPr>
          <p:cNvSpPr txBox="1"/>
          <p:nvPr/>
        </p:nvSpPr>
        <p:spPr>
          <a:xfrm>
            <a:off x="0" y="595805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Improving data quality upfront reduces ongoing effort and resource requirements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4FF9B3-DCC8-05D6-07BE-E25D3D2B5A02}"/>
              </a:ext>
            </a:extLst>
          </p:cNvPr>
          <p:cNvGrpSpPr/>
          <p:nvPr/>
        </p:nvGrpSpPr>
        <p:grpSpPr>
          <a:xfrm>
            <a:off x="433859" y="527902"/>
            <a:ext cx="11324284" cy="2658729"/>
            <a:chOff x="433859" y="527902"/>
            <a:chExt cx="11324284" cy="26587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30BA5A-579E-A704-EBD2-6EDFB438FF62}"/>
                </a:ext>
              </a:extLst>
            </p:cNvPr>
            <p:cNvSpPr txBox="1"/>
            <p:nvPr/>
          </p:nvSpPr>
          <p:spPr>
            <a:xfrm>
              <a:off x="5960680" y="2735387"/>
              <a:ext cx="6476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Time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3EB836-3A79-E0FB-3F62-735F57F76F92}"/>
                </a:ext>
              </a:extLst>
            </p:cNvPr>
            <p:cNvSpPr txBox="1"/>
            <p:nvPr/>
          </p:nvSpPr>
          <p:spPr>
            <a:xfrm rot="16200000">
              <a:off x="-726227" y="1687990"/>
              <a:ext cx="26587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Effort Required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9AD9E1-83BF-D003-CF49-4857EC8536E9}"/>
                </a:ext>
              </a:extLst>
            </p:cNvPr>
            <p:cNvSpPr txBox="1"/>
            <p:nvPr/>
          </p:nvSpPr>
          <p:spPr>
            <a:xfrm>
              <a:off x="5292841" y="745487"/>
              <a:ext cx="19833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Data Cleaning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E8198F6-EF27-B622-023F-BF27663C3E63}"/>
                </a:ext>
              </a:extLst>
            </p:cNvPr>
            <p:cNvSpPr/>
            <p:nvPr/>
          </p:nvSpPr>
          <p:spPr>
            <a:xfrm>
              <a:off x="433859" y="775673"/>
              <a:ext cx="11324284" cy="2298268"/>
            </a:xfrm>
            <a:prstGeom prst="roundRect">
              <a:avLst>
                <a:gd name="adj" fmla="val 3924"/>
              </a:avLst>
            </a:prstGeom>
            <a:noFill/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347A62-34A2-FB34-3506-930B9E73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63824" y="1127631"/>
              <a:ext cx="10770458" cy="1607755"/>
            </a:xfrm>
            <a:prstGeom prst="rect">
              <a:avLst/>
            </a:prstGeom>
            <a:ln>
              <a:solidFill>
                <a:schemeClr val="bg2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8DD622-5957-90CC-8D0F-3693053CCB9C}"/>
              </a:ext>
            </a:extLst>
          </p:cNvPr>
          <p:cNvGrpSpPr/>
          <p:nvPr/>
        </p:nvGrpSpPr>
        <p:grpSpPr>
          <a:xfrm>
            <a:off x="433859" y="3299324"/>
            <a:ext cx="11324284" cy="2658729"/>
            <a:chOff x="433859" y="3299324"/>
            <a:chExt cx="11324284" cy="265872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6DB58-2689-3231-19BB-8568E86682C3}"/>
                </a:ext>
              </a:extLst>
            </p:cNvPr>
            <p:cNvSpPr txBox="1"/>
            <p:nvPr/>
          </p:nvSpPr>
          <p:spPr>
            <a:xfrm>
              <a:off x="5960680" y="5276411"/>
              <a:ext cx="6476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Time</a:t>
              </a:r>
              <a:endParaRPr lang="en-US" sz="120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BE552B-BD1F-8E8E-B58E-613D913511E1}"/>
                </a:ext>
              </a:extLst>
            </p:cNvPr>
            <p:cNvSpPr txBox="1"/>
            <p:nvPr/>
          </p:nvSpPr>
          <p:spPr>
            <a:xfrm>
              <a:off x="5292841" y="3299324"/>
              <a:ext cx="19833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Data Quality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D07F2A-CE79-729E-2C3A-816EECCCA24B}"/>
                </a:ext>
              </a:extLst>
            </p:cNvPr>
            <p:cNvSpPr/>
            <p:nvPr/>
          </p:nvSpPr>
          <p:spPr>
            <a:xfrm>
              <a:off x="433859" y="3299324"/>
              <a:ext cx="11324284" cy="2298268"/>
            </a:xfrm>
            <a:prstGeom prst="roundRect">
              <a:avLst>
                <a:gd name="adj" fmla="val 3924"/>
              </a:avLst>
            </a:prstGeom>
            <a:noFill/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51DE42-A127-F0CB-98E6-EB8FA338FCBF}"/>
                </a:ext>
              </a:extLst>
            </p:cNvPr>
            <p:cNvSpPr txBox="1"/>
            <p:nvPr/>
          </p:nvSpPr>
          <p:spPr>
            <a:xfrm rot="16200000">
              <a:off x="-726227" y="4459412"/>
              <a:ext cx="26587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Effort Required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E01E7F-8746-F196-CE0D-20A237C49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112"/>
            <a:stretch/>
          </p:blipFill>
          <p:spPr>
            <a:xfrm>
              <a:off x="863823" y="3748622"/>
              <a:ext cx="10770457" cy="1590426"/>
            </a:xfrm>
            <a:prstGeom prst="rect">
              <a:avLst/>
            </a:prstGeom>
            <a:ln>
              <a:solidFill>
                <a:schemeClr val="bg2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595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66FB1D0-261D-AA10-D873-2F848B632828}"/>
              </a:ext>
            </a:extLst>
          </p:cNvPr>
          <p:cNvSpPr/>
          <p:nvPr/>
        </p:nvSpPr>
        <p:spPr>
          <a:xfrm>
            <a:off x="236484" y="2112866"/>
            <a:ext cx="3177276" cy="1422498"/>
          </a:xfrm>
          <a:prstGeom prst="rect">
            <a:avLst/>
          </a:prstGeom>
          <a:solidFill>
            <a:schemeClr val="bg1"/>
          </a:solidFill>
          <a:ln>
            <a:solidFill>
              <a:srgbClr val="FF91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DD44D-7BD6-8490-8D6C-33F928F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Roles and Responsibility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C69C1A-406E-FAB4-C945-B25DDBF2FDB7}"/>
              </a:ext>
            </a:extLst>
          </p:cNvPr>
          <p:cNvSpPr txBox="1"/>
          <p:nvPr/>
        </p:nvSpPr>
        <p:spPr>
          <a:xfrm>
            <a:off x="202789" y="2642239"/>
            <a:ext cx="31763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create solutions and work with data that meets their needs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44869F-882D-09EA-6D41-8B95D476608F}"/>
              </a:ext>
            </a:extLst>
          </p:cNvPr>
          <p:cNvSpPr txBox="1"/>
          <p:nvPr/>
        </p:nvSpPr>
        <p:spPr>
          <a:xfrm>
            <a:off x="1656080" y="2086100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5304C"/>
                </a:solidFill>
                <a:latin typeface="Tw Cen MT Condensed" panose="020B0606020104020203" pitchFamily="34" charset="77"/>
              </a:rPr>
              <a:t>Immediate Data User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AFFDE5-3130-11BB-2F1D-E449E69D2ABD}"/>
              </a:ext>
            </a:extLst>
          </p:cNvPr>
          <p:cNvSpPr txBox="1"/>
          <p:nvPr/>
        </p:nvSpPr>
        <p:spPr>
          <a:xfrm>
            <a:off x="202788" y="3086189"/>
            <a:ext cx="3176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insight to the Data Quality team on how they use the data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FF6148-6CE8-D375-BE93-59E8DE510BB9}"/>
              </a:ext>
            </a:extLst>
          </p:cNvPr>
          <p:cNvSpPr/>
          <p:nvPr/>
        </p:nvSpPr>
        <p:spPr>
          <a:xfrm>
            <a:off x="4231948" y="2143281"/>
            <a:ext cx="3177276" cy="1426464"/>
          </a:xfrm>
          <a:prstGeom prst="rect">
            <a:avLst/>
          </a:prstGeom>
          <a:solidFill>
            <a:schemeClr val="bg1"/>
          </a:solidFill>
          <a:ln>
            <a:solidFill>
              <a:srgbClr val="FC90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2B3F59-58DE-7BFC-3445-7AEECAF265E9}"/>
              </a:ext>
            </a:extLst>
          </p:cNvPr>
          <p:cNvSpPr/>
          <p:nvPr/>
        </p:nvSpPr>
        <p:spPr>
          <a:xfrm>
            <a:off x="8227412" y="2143281"/>
            <a:ext cx="3177276" cy="1426464"/>
          </a:xfrm>
          <a:prstGeom prst="rect">
            <a:avLst/>
          </a:prstGeom>
          <a:solidFill>
            <a:schemeClr val="bg1"/>
          </a:solidFill>
          <a:ln>
            <a:solidFill>
              <a:srgbClr val="7E6DD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6F6CAE-F0FB-4795-FF0E-0A876110EE21}"/>
              </a:ext>
            </a:extLst>
          </p:cNvPr>
          <p:cNvSpPr/>
          <p:nvPr/>
        </p:nvSpPr>
        <p:spPr>
          <a:xfrm>
            <a:off x="236484" y="4830626"/>
            <a:ext cx="3177276" cy="1426464"/>
          </a:xfrm>
          <a:prstGeom prst="rect">
            <a:avLst/>
          </a:prstGeom>
          <a:solidFill>
            <a:schemeClr val="bg1"/>
          </a:solidFill>
          <a:ln>
            <a:solidFill>
              <a:srgbClr val="49B1F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F711277-D0DF-13F2-E353-32809C40EC90}"/>
              </a:ext>
            </a:extLst>
          </p:cNvPr>
          <p:cNvSpPr/>
          <p:nvPr/>
        </p:nvSpPr>
        <p:spPr>
          <a:xfrm>
            <a:off x="4231948" y="4830626"/>
            <a:ext cx="3177276" cy="1426464"/>
          </a:xfrm>
          <a:prstGeom prst="rect">
            <a:avLst/>
          </a:prstGeom>
          <a:solidFill>
            <a:schemeClr val="bg1"/>
          </a:solidFill>
          <a:ln>
            <a:solidFill>
              <a:srgbClr val="FFC8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C25EDD9-E1C0-37D9-BE5A-779900F24D85}"/>
              </a:ext>
            </a:extLst>
          </p:cNvPr>
          <p:cNvSpPr/>
          <p:nvPr/>
        </p:nvSpPr>
        <p:spPr>
          <a:xfrm>
            <a:off x="8227412" y="4830626"/>
            <a:ext cx="3177276" cy="1426464"/>
          </a:xfrm>
          <a:prstGeom prst="rect">
            <a:avLst/>
          </a:prstGeom>
          <a:solidFill>
            <a:schemeClr val="bg1"/>
          </a:solidFill>
          <a:ln>
            <a:solidFill>
              <a:srgbClr val="88CE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17E945B-9571-EC8B-C565-5F647F290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4" y="1063720"/>
            <a:ext cx="1554480" cy="1554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6F357-710F-8D9F-8426-33BE0F9C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6783" y="3822813"/>
            <a:ext cx="1554480" cy="155448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F4A0518-29D0-30C4-93D7-4340D89CF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788" y="3822813"/>
            <a:ext cx="1554480" cy="1554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20949B-692B-EFF3-76E7-09B7557596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9860" y="3822813"/>
            <a:ext cx="1554480" cy="155448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D18F5C1-CA82-2BCC-5C7E-64B6FCDA6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393" y="1063720"/>
            <a:ext cx="1554480" cy="155448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C2B7E02-9C6F-E73E-A0BC-2C38601EC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7411" y="1063720"/>
            <a:ext cx="1554480" cy="155448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096DC25-17C0-71BA-FA2A-9C4724886BC2}"/>
              </a:ext>
            </a:extLst>
          </p:cNvPr>
          <p:cNvSpPr txBox="1"/>
          <p:nvPr/>
        </p:nvSpPr>
        <p:spPr>
          <a:xfrm>
            <a:off x="4254321" y="2642239"/>
            <a:ext cx="31763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 staff who can work with and trust the data they require</a:t>
            </a:r>
            <a:endParaRPr lang="en-US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7EA814-42A8-2C83-B45B-9A95B73A1952}"/>
              </a:ext>
            </a:extLst>
          </p:cNvPr>
          <p:cNvSpPr txBox="1"/>
          <p:nvPr/>
        </p:nvSpPr>
        <p:spPr>
          <a:xfrm>
            <a:off x="5707612" y="2148181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5304C"/>
                </a:solidFill>
                <a:latin typeface="Tw Cen MT Condensed" panose="020B0606020104020203" pitchFamily="34" charset="77"/>
              </a:rPr>
              <a:t>Data Manager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64A7E15-28D2-77E4-FC47-1078B4378FEA}"/>
              </a:ext>
            </a:extLst>
          </p:cNvPr>
          <p:cNvSpPr txBox="1"/>
          <p:nvPr/>
        </p:nvSpPr>
        <p:spPr>
          <a:xfrm>
            <a:off x="4254320" y="3086189"/>
            <a:ext cx="3176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Prioritizing data quality and determining quality objectives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3FBED99-333F-3BE5-33DD-8CA9D9982F7A}"/>
              </a:ext>
            </a:extLst>
          </p:cNvPr>
          <p:cNvSpPr txBox="1"/>
          <p:nvPr/>
        </p:nvSpPr>
        <p:spPr>
          <a:xfrm>
            <a:off x="8248857" y="2642239"/>
            <a:ext cx="31763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who can be self-sufficient when learning about their data</a:t>
            </a:r>
            <a:endParaRPr lang="en-US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E582DE9-78F1-8071-7E2C-8AE02BA6767E}"/>
              </a:ext>
            </a:extLst>
          </p:cNvPr>
          <p:cNvSpPr txBox="1"/>
          <p:nvPr/>
        </p:nvSpPr>
        <p:spPr>
          <a:xfrm>
            <a:off x="9702148" y="2162611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5304C"/>
                </a:solidFill>
                <a:latin typeface="Tw Cen MT Condensed" panose="020B0606020104020203" pitchFamily="34" charset="77"/>
              </a:rPr>
              <a:t>Subject Matter Expert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DEEDFB6-D7CA-82ED-A381-4BBCE26DF58C}"/>
              </a:ext>
            </a:extLst>
          </p:cNvPr>
          <p:cNvSpPr txBox="1"/>
          <p:nvPr/>
        </p:nvSpPr>
        <p:spPr>
          <a:xfrm>
            <a:off x="8248856" y="3086189"/>
            <a:ext cx="3176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Describing information and business rules related to data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0A7689-5933-52BF-6883-A2ACAC7B800D}"/>
              </a:ext>
            </a:extLst>
          </p:cNvPr>
          <p:cNvSpPr txBox="1"/>
          <p:nvPr/>
        </p:nvSpPr>
        <p:spPr>
          <a:xfrm>
            <a:off x="202789" y="5337938"/>
            <a:ext cx="31763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use products and solutions that are built with trusted data</a:t>
            </a:r>
            <a:endParaRPr lang="en-US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589986-0420-84EB-5287-5290967CAEA0}"/>
              </a:ext>
            </a:extLst>
          </p:cNvPr>
          <p:cNvSpPr txBox="1"/>
          <p:nvPr/>
        </p:nvSpPr>
        <p:spPr>
          <a:xfrm>
            <a:off x="1656080" y="4781799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5304C"/>
                </a:solidFill>
                <a:latin typeface="Tw Cen MT Condensed" panose="020B0606020104020203" pitchFamily="34" charset="77"/>
              </a:rPr>
              <a:t>Downstream Data User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FD9654-B43E-A097-84DB-296253E3D809}"/>
              </a:ext>
            </a:extLst>
          </p:cNvPr>
          <p:cNvSpPr txBox="1"/>
          <p:nvPr/>
        </p:nvSpPr>
        <p:spPr>
          <a:xfrm>
            <a:off x="202788" y="5781888"/>
            <a:ext cx="3176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insight to the Data Quality team on how they use the data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7C7C89-D17E-5EFE-D4FC-CEC01394F94E}"/>
              </a:ext>
            </a:extLst>
          </p:cNvPr>
          <p:cNvSpPr txBox="1"/>
          <p:nvPr/>
        </p:nvSpPr>
        <p:spPr>
          <a:xfrm>
            <a:off x="4254321" y="5337938"/>
            <a:ext cx="31763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understanding of data profile and data quality success markers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CF5E01-71D7-3451-99E9-2EA35CEE1C85}"/>
              </a:ext>
            </a:extLst>
          </p:cNvPr>
          <p:cNvSpPr txBox="1"/>
          <p:nvPr/>
        </p:nvSpPr>
        <p:spPr>
          <a:xfrm>
            <a:off x="5707612" y="4843880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5304C"/>
                </a:solidFill>
                <a:latin typeface="Tw Cen MT Condensed" panose="020B0606020104020203" pitchFamily="34" charset="77"/>
              </a:rPr>
              <a:t>Data Analyst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1A498FD-9610-FD88-C5E7-3BAAB2866D6D}"/>
              </a:ext>
            </a:extLst>
          </p:cNvPr>
          <p:cNvSpPr txBox="1"/>
          <p:nvPr/>
        </p:nvSpPr>
        <p:spPr>
          <a:xfrm>
            <a:off x="4254320" y="5781888"/>
            <a:ext cx="3176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 for quality improvements and dashboard development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35BF13C-9C6E-E75F-8E23-19E68DEB5637}"/>
              </a:ext>
            </a:extLst>
          </p:cNvPr>
          <p:cNvSpPr txBox="1"/>
          <p:nvPr/>
        </p:nvSpPr>
        <p:spPr>
          <a:xfrm>
            <a:off x="8248857" y="5337938"/>
            <a:ext cx="31763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from the data team to understand needs, and resources available</a:t>
            </a:r>
            <a:endParaRPr lang="en-US" sz="14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7869144-B286-2125-48AD-9785500D36D2}"/>
              </a:ext>
            </a:extLst>
          </p:cNvPr>
          <p:cNvSpPr txBox="1"/>
          <p:nvPr/>
        </p:nvSpPr>
        <p:spPr>
          <a:xfrm>
            <a:off x="9702148" y="4858310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5304C"/>
                </a:solidFill>
                <a:latin typeface="Tw Cen MT Condensed" panose="020B0606020104020203" pitchFamily="34" charset="77"/>
              </a:rPr>
              <a:t>Data Quality Analyst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7E6EC63-1D60-CB81-D543-DCFE1C808B14}"/>
              </a:ext>
            </a:extLst>
          </p:cNvPr>
          <p:cNvSpPr txBox="1"/>
          <p:nvPr/>
        </p:nvSpPr>
        <p:spPr>
          <a:xfrm>
            <a:off x="8248856" y="5781888"/>
            <a:ext cx="3176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for: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Facilitating several steps in the Data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377590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6CBFFB05E1142A6EB78CA12E09DF3" ma:contentTypeVersion="20" ma:contentTypeDescription="Create a new document." ma:contentTypeScope="" ma:versionID="ce6107345aa6ac653b079c5cb4d282e2">
  <xsd:schema xmlns:xsd="http://www.w3.org/2001/XMLSchema" xmlns:xs="http://www.w3.org/2001/XMLSchema" xmlns:p="http://schemas.microsoft.com/office/2006/metadata/properties" xmlns:ns2="58fd5275-fa97-4da4-b276-f8da9ec72a34" xmlns:ns3="b15ec7d6-5d58-4365-859d-a3ae024eb809" targetNamespace="http://schemas.microsoft.com/office/2006/metadata/properties" ma:root="true" ma:fieldsID="f8ef1655e582b0f03f6fd2f537b1ee03" ns2:_="" ns3:_="">
    <xsd:import namespace="58fd5275-fa97-4da4-b276-f8da9ec72a34"/>
    <xsd:import namespace="b15ec7d6-5d58-4365-859d-a3ae024eb8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Proces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d5275-fa97-4da4-b276-f8da9ec72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Process" ma:index="22" nillable="true" ma:displayName="Process" ma:internalName="Process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3e24ecd-b544-4dc1-8ac0-9542871c6e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ec7d6-5d58-4365-859d-a3ae024eb80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c94d273-10b4-4a69-b32c-907baadf04f4}" ma:internalName="TaxCatchAll" ma:showField="CatchAllData" ma:web="b15ec7d6-5d58-4365-859d-a3ae024eb8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8fd5275-fa97-4da4-b276-f8da9ec72a34" xsi:nil="true"/>
    <Process xmlns="58fd5275-fa97-4da4-b276-f8da9ec72a34" xsi:nil="true"/>
    <TaxCatchAll xmlns="b15ec7d6-5d58-4365-859d-a3ae024eb809" xsi:nil="true"/>
    <lcf76f155ced4ddcb4097134ff3c332f xmlns="58fd5275-fa97-4da4-b276-f8da9ec72a34">
      <Terms xmlns="http://schemas.microsoft.com/office/infopath/2007/PartnerControls"/>
    </lcf76f155ced4ddcb4097134ff3c332f>
    <SharedWithUsers xmlns="b15ec7d6-5d58-4365-859d-a3ae024eb809">
      <UserInfo>
        <DisplayName>Jay, Erinn</DisplayName>
        <AccountId>479</AccountId>
        <AccountType/>
      </UserInfo>
      <UserInfo>
        <DisplayName>Parry, Bob</DisplayName>
        <AccountId>158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C89D503-13E3-40AD-91C4-97D3F3996CC8}">
  <ds:schemaRefs>
    <ds:schemaRef ds:uri="58fd5275-fa97-4da4-b276-f8da9ec72a34"/>
    <ds:schemaRef ds:uri="b15ec7d6-5d58-4365-859d-a3ae024eb8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91A7DCB-4AE8-4BF5-A643-964E442C17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651B37-657C-4527-BA6F-3CA165BC694C}">
  <ds:schemaRefs>
    <ds:schemaRef ds:uri="58fd5275-fa97-4da4-b276-f8da9ec72a34"/>
    <ds:schemaRef ds:uri="b15ec7d6-5d58-4365-859d-a3ae024eb8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3842</Words>
  <Application>Microsoft Office PowerPoint</Application>
  <PresentationFormat>Widescreen</PresentationFormat>
  <Paragraphs>602</Paragraphs>
  <Slides>58</Slides>
  <Notes>40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Tw Cen MT</vt:lpstr>
      <vt:lpstr>Tw Cen MT Condensed</vt:lpstr>
      <vt:lpstr>Office Theme</vt:lpstr>
      <vt:lpstr>PowerPoint Presentation</vt:lpstr>
      <vt:lpstr>Roadmap for Today</vt:lpstr>
      <vt:lpstr>PowerPoint Presentation</vt:lpstr>
      <vt:lpstr>Real world example</vt:lpstr>
      <vt:lpstr>What is Quality?</vt:lpstr>
      <vt:lpstr>Measurement</vt:lpstr>
      <vt:lpstr>PowerPoint Presentation</vt:lpstr>
      <vt:lpstr>Effort Requirements for Data Quality</vt:lpstr>
      <vt:lpstr>Roles and Responsibility</vt:lpstr>
      <vt:lpstr>Data Stewardship</vt:lpstr>
      <vt:lpstr>PowerPoint Presentation</vt:lpstr>
      <vt:lpstr>Data Quality should be Fit for it’s Purpose</vt:lpstr>
      <vt:lpstr>Case Study: Winter Road Maintenance</vt:lpstr>
      <vt:lpstr>Data as a Flow – Employment Survey</vt:lpstr>
      <vt:lpstr>PowerPoint Presentation</vt:lpstr>
      <vt:lpstr>Trusting Data Example</vt:lpstr>
      <vt:lpstr>Data Users Trust</vt:lpstr>
      <vt:lpstr>Subjective vs Objective Measures</vt:lpstr>
      <vt:lpstr>PowerPoint Presentation</vt:lpstr>
      <vt:lpstr>What are Quality Dimensions? </vt:lpstr>
      <vt:lpstr>5 Dimensions of Data Quality</vt:lpstr>
      <vt:lpstr>PowerPoint Presentation</vt:lpstr>
      <vt:lpstr>Sources of Anomaly Exercise</vt:lpstr>
      <vt:lpstr>Anomaly Exercise: Completeness</vt:lpstr>
      <vt:lpstr>Anomaly Exercise: Timeliness</vt:lpstr>
      <vt:lpstr>Sources of anomaly Exercise: Validity</vt:lpstr>
      <vt:lpstr>Anomaly Exercise: Consistency</vt:lpstr>
      <vt:lpstr>Anomaly Exercise: Integrity</vt:lpstr>
      <vt:lpstr>Data Profiling</vt:lpstr>
      <vt:lpstr>PowerPoint Presentation</vt:lpstr>
      <vt:lpstr>What are Critical Data Elements?</vt:lpstr>
      <vt:lpstr>Critical Data Elements can be different for each user</vt:lpstr>
      <vt:lpstr>Taking Risk into Consideration</vt:lpstr>
      <vt:lpstr>PowerPoint Presentation</vt:lpstr>
      <vt:lpstr>How Do We Set Targets?</vt:lpstr>
      <vt:lpstr>Why Not 100%?</vt:lpstr>
      <vt:lpstr>Target Setting with Users</vt:lpstr>
      <vt:lpstr>PowerPoint Presentation</vt:lpstr>
      <vt:lpstr>PowerPoint Presentation</vt:lpstr>
      <vt:lpstr>Four Steps of Data Quality Assessment</vt:lpstr>
      <vt:lpstr>Case Study: Daycare Database</vt:lpstr>
      <vt:lpstr>Step 1: Understanding the Data</vt:lpstr>
      <vt:lpstr>PowerPoint Presentation</vt:lpstr>
      <vt:lpstr>Step 2: Profiling, and Identifying Critical Fields</vt:lpstr>
      <vt:lpstr>Case Study: Daycare Table</vt:lpstr>
      <vt:lpstr>PowerPoint Presentation</vt:lpstr>
      <vt:lpstr>Step 3: Assessing Fit for Purpose</vt:lpstr>
      <vt:lpstr>PowerPoint Presentation</vt:lpstr>
      <vt:lpstr>Step 4: Data Improvements and Monitoring</vt:lpstr>
      <vt:lpstr>PowerPoint Presentation</vt:lpstr>
      <vt:lpstr>PowerPoint Presentation</vt:lpstr>
      <vt:lpstr>The Problem</vt:lpstr>
      <vt:lpstr>Tailoring Data Quality to their Group</vt:lpstr>
      <vt:lpstr>Understanding the Lineage of CHS Data</vt:lpstr>
      <vt:lpstr>PowerPoint Presentation</vt:lpstr>
      <vt:lpstr>Additional Resources</vt:lpstr>
      <vt:lpstr>Next Steps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ALL CAPS</dc:title>
  <dc:creator>Holland, Heather</dc:creator>
  <cp:lastModifiedBy>Parry, Bob</cp:lastModifiedBy>
  <cp:revision>6</cp:revision>
  <dcterms:created xsi:type="dcterms:W3CDTF">2018-01-15T16:36:29Z</dcterms:created>
  <dcterms:modified xsi:type="dcterms:W3CDTF">2024-04-09T17:42:23Z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0x01010036D6CBFFB05E1142A6EB78CA12E09DF3</vt:lpwstr>
  </property>
  <property fmtid="{D5CDD505-2E9C-101B-9397-08002B2CF9AE}" pid="3" name="MediaServiceImageTags">
    <vt:lpwstr/>
  </property>
</Properties>
</file>